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Lst>
  <p:sldSz cy="6858000" cx="9144000"/>
  <p:notesSz cx="7315200" cy="9601200"/>
  <p:embeddedFontLst>
    <p:embeddedFont>
      <p:font typeface="Proxima Nova"/>
      <p:regular r:id="rId145"/>
      <p:bold r:id="rId146"/>
      <p:italic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2626657-5475-4D98-9EA7-1079A2BFD8C1}">
  <a:tblStyle styleId="{62626657-5475-4D98-9EA7-1079A2BFD8C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458D68F-A514-4F94-9FD8-AE796824D375}"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F64E42D-206E-4A99-BC56-E2119910FF77}"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48" Type="http://schemas.openxmlformats.org/officeDocument/2006/relationships/font" Target="fonts/ProximaNova-boldItalic.fntdata"/><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font" Target="fonts/ProximaNova-italic.fntdata"/><Relationship Id="rId6" Type="http://schemas.openxmlformats.org/officeDocument/2006/relationships/slideMaster" Target="slideMasters/slideMaster2.xml"/><Relationship Id="rId146" Type="http://schemas.openxmlformats.org/officeDocument/2006/relationships/font" Target="fonts/ProximaNova-bold.fntdata"/><Relationship Id="rId7" Type="http://schemas.openxmlformats.org/officeDocument/2006/relationships/slideMaster" Target="slideMasters/slideMaster3.xml"/><Relationship Id="rId145" Type="http://schemas.openxmlformats.org/officeDocument/2006/relationships/font" Target="fonts/ProximaNova-regular.fntdata"/><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verspec.org/"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devel/modules/list_of_all_modul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 TargetMode="External"/><Relationship Id="rId3" Type="http://schemas.openxmlformats.org/officeDocument/2006/relationships/hyperlink" Target="http://jinja.pocoo.org/docs/templat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dev/templates/#list-of-control-structures" TargetMode="External"/><Relationship Id="rId3" Type="http://schemas.openxmlformats.org/officeDocument/2006/relationships/hyperlink" Target="http://jinja.pocoo.org/docs/dev/templates/#expressions" TargetMode="External"/><Relationship Id="rId4" Type="http://schemas.openxmlformats.org/officeDocument/2006/relationships/hyperlink" Target="http://jinja.pocoo.org/docs/dev/templates/#comments" TargetMode="External"/><Relationship Id="rId5" Type="http://schemas.openxmlformats.org/officeDocument/2006/relationships/hyperlink" Target="http://jinja.pocoo.org/docs/dev/templates/#line-statement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notes"/>
          <p:cNvSpPr txBox="1"/>
          <p:nvPr>
            <p:ph idx="1" type="body"/>
          </p:nvPr>
        </p:nvSpPr>
        <p:spPr>
          <a:xfrm>
            <a:off x="372168" y="5516380"/>
            <a:ext cx="6551374" cy="33640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Thank you for participating in our Ansible workshop!</a:t>
            </a:r>
            <a:endParaRPr/>
          </a:p>
          <a:p>
            <a:pPr indent="0" lvl="1" marL="457200" marR="0" rtl="0" algn="l">
              <a:lnSpc>
                <a:spcPct val="141666"/>
              </a:lnSpc>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designed as part of the Techtown Training technology innovation curriculum. Techtown Training is a division of ASPE Training, dedicated to modernizing enterprise application delivery, helping IT departments automate, and increasing the value stream and business outcomes of technology work.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is a lab-driven, expert-coached program. We ask you to actively participate in the workshop, ask questions, and discuss ideas and intentions about how to use Ansible in your own environment. Your subject-matter expert welcomes the opportunity to help solve your problems and answer your questions. If you stump your instructor with a question, we are always happy to investigate and get back to you.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developed in a collaboration between Mitchell Smith, Charles Lane, Philip Roberts, and Chris Knotts for exclusive training delivery in ASPE and Techtown’s classrooms. Licensed for ASPE and Techtown classroom distribution only. All other rights reserved. </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p9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9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Using Ansible for deployments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Deploying application code to servers is often one of the hardest tasks of any operations team. Most organizations using traditional deployment techniques (manual steps, shell scripts, and a lot of out-of-hours work) dread deployments, especially for complex, monolithic apps.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Deployments are less daunting when you adopt modern deployment processes and use the right amount of automation. In the best case, deployments become so boring and routine they barely register as a blip on your team’s radar.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Count the many ways</a:t>
            </a:r>
            <a:r>
              <a:rPr lang="en-US" sz="1200"/>
              <a:t> - </a:t>
            </a:r>
            <a:r>
              <a:rPr b="0" i="0" lang="en-US" sz="1200" u="none" cap="none" strike="noStrike">
                <a:solidFill>
                  <a:schemeClr val="dk1"/>
                </a:solidFill>
                <a:latin typeface="Calibri"/>
                <a:ea typeface="Calibri"/>
                <a:cs typeface="Calibri"/>
                <a:sym typeface="Calibri"/>
              </a:rPr>
              <a:t>There are endless ways to try and solve the problem of deployment automation. However, we will leverage  our now-familiar tool: Ansible.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20" name="Google Shape;1220;p93:notes"/>
          <p:cNvCxnSpPr/>
          <p:nvPr/>
        </p:nvCxnSpPr>
        <p:spPr>
          <a:xfrm>
            <a:off x="356928" y="5816842"/>
            <a:ext cx="6550920" cy="0"/>
          </a:xfrm>
          <a:prstGeom prst="straightConnector1">
            <a:avLst/>
          </a:prstGeom>
          <a:noFill/>
          <a:ln cap="flat" cmpd="sng" w="9525">
            <a:solidFill>
              <a:srgbClr val="7F7F7F"/>
            </a:solidFill>
            <a:prstDash val="solid"/>
            <a:round/>
            <a:headEnd len="sm" w="sm" type="none"/>
            <a:tailEnd len="sm" w="sm" type="none"/>
          </a:ln>
        </p:spPr>
      </p:cxnSp>
      <p:cxnSp>
        <p:nvCxnSpPr>
          <p:cNvPr id="1221" name="Google Shape;1221;p93:notes"/>
          <p:cNvCxnSpPr/>
          <p:nvPr/>
        </p:nvCxnSpPr>
        <p:spPr>
          <a:xfrm>
            <a:off x="358853" y="771706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p9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94:notes"/>
          <p:cNvSpPr txBox="1"/>
          <p:nvPr>
            <p:ph idx="1" type="body"/>
          </p:nvPr>
        </p:nvSpPr>
        <p:spPr>
          <a:xfrm>
            <a:off x="511444" y="5393410"/>
            <a:ext cx="6230319" cy="300764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Make good use of variables in your playbook and roles, it is much easier to make a quick change in group_vars or your inventory than finding hard coded values in your playbook and roles.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can quickly change the version number and redeploy, if that deployment has problems for whatever reason, we just change the version number back and rerun the deployment to revert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p9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9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446af7d474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446af7d474_0_87: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p9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9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Notifications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Ansible includes easy-to-use notification modules for:</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Slack</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HipChat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IRC</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Jabber</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Email</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Twilio</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Amazon SNS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Campfire</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etc...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Many playbooks include notifications in both the pre_tasks and post_tasks sections, notifying the operations team in a chat channel when a deployment begins or ends.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51" name="Google Shape;1251;p9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p9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9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1259" name="Google Shape;1259;p9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10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10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Calibri"/>
                <a:ea typeface="Calibri"/>
                <a:cs typeface="Calibri"/>
                <a:sym typeface="Calibri"/>
              </a:rPr>
              <a:t>Key Features</a:t>
            </a:r>
            <a:r>
              <a:rPr b="1" i="0" lang="en-US" sz="1200">
                <a:solidFill>
                  <a:schemeClr val="dk1"/>
                </a:solidFill>
                <a:latin typeface="Calibri"/>
                <a:ea typeface="Calibri"/>
                <a:cs typeface="Calibri"/>
                <a:sym typeface="Calibri"/>
              </a:rPr>
              <a:t> of Jinja2:</a:t>
            </a:r>
            <a:endParaRPr b="0" i="0" sz="1200">
              <a:solidFill>
                <a:schemeClr val="dk1"/>
              </a:solidFill>
              <a:latin typeface="Calibri"/>
              <a:ea typeface="Calibri"/>
              <a:cs typeface="Calibri"/>
              <a:sym typeface="Calibri"/>
            </a:endParaRPr>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Sandboxed execution mode. Every aspect of the template execution is monitored and explicitly whitelisted or blacklisted, whatever is preferred. This makes it possible to execute untrusted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Powerful automatic HTML escaping system for cross site scripting prevention.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inheritance makes it possible to use the same or a similar layout for all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High performance with just in time compilation to Python bytecode. Jinja2 will translate your template sources on first load into Python bytecode for best runtime performance.</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Optional ahead-of-time compilation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Easy to debug with a debug system that integrates template compile and runtime errors into the standard Python traceback system.</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Configurable syntax. For instance you can reconfigure Jinja2 to better fit output formats such as LaTeX or JavaScript.</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designer helpers. Jinja2 ships with a wide range of useful little helpers that help solving common tasks in templates such as breaking up sequences of items into multiple columns and more.</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S</a:t>
            </a:r>
            <a:r>
              <a:rPr i="1" lang="en-US" sz="1200">
                <a:solidFill>
                  <a:schemeClr val="dk1"/>
                </a:solidFill>
                <a:latin typeface="Calibri"/>
                <a:ea typeface="Calibri"/>
                <a:cs typeface="Calibri"/>
                <a:sym typeface="Calibri"/>
              </a:rPr>
              <a:t>ource: http://jinja.pocoo.org/</a:t>
            </a:r>
            <a:endParaRPr sz="1200"/>
          </a:p>
        </p:txBody>
      </p:sp>
      <p:cxnSp>
        <p:nvCxnSpPr>
          <p:cNvPr id="1267" name="Google Shape;1267;p100:notes"/>
          <p:cNvCxnSpPr/>
          <p:nvPr/>
        </p:nvCxnSpPr>
        <p:spPr>
          <a:xfrm>
            <a:off x="372168" y="568134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p10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5" name="Google Shape;1275;p105: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Tracking state</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Any Ansible task that runs has the potential to change the state of the target machine in some way. Ansible modules will first check to see if the state of the target machine needs to be changed before taking any action. If the state of the host matches the arguments of the module, then Ansible takes no action on the host and responds with a status of ok.</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However if there is a difference between the state of the target machine and the arguments to the module, then Ansible will action the change and return a status of changed.</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76" name="Google Shape;1276;p105: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1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3" name="Google Shape;1283;p1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p1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p11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1: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Ansible was created by Michael DeHaan initially as a project in early 2012 and was designed to meet the configuration management needs of enterprises around the world. </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Since then, Ansible grown to become one of the most recognizable, feature rich, and easy to use DevOps tools available.</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true open-source form, Ansible has a thriving community available to provide a rich amount of resources, guides, use cases, and example code, all meant to help individuals and organizations get their instance of Ansible off the ground. Today, Ansible has contributions from over 2000 community contributors, and growing. All of whom share the common goal of continuously improving Ansible.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came about right in the era when the word DevOps was quickly becoming one of the hottest buzzwords used in business and IT.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Other interesting facts about Ansible:</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name "Ansible" was derived in reference to the interstellar instantaneous communication system used in the science fiction novel “Ender’s Game”, by Orson Scott Card. </a:t>
            </a:r>
            <a:endParaRPr b="0" i="0" sz="10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Current releases are named after Led Zeppelin songs. Releases prior to 2.0 were named after Van Halen songs.</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devel branch corresponds to the release actively under development.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398" name="Google Shape;398;p11: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p1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9" name="Google Shape;1299;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p1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113:notes"/>
          <p:cNvSpPr txBox="1"/>
          <p:nvPr>
            <p:ph idx="1" type="body"/>
          </p:nvPr>
        </p:nvSpPr>
        <p:spPr>
          <a:xfrm>
            <a:off x="372168" y="5543550"/>
            <a:ext cx="6592512" cy="33369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Because Ansible is meant to be a fail fast system, meaning that if a task in a playbook fails, the default behavior in Ansible is to immediately see it fail and tell you about it (and in </a:t>
            </a:r>
            <a:r>
              <a:rPr b="0" i="1" lang="en-US" sz="1200" u="none" cap="none" strike="noStrike">
                <a:solidFill>
                  <a:schemeClr val="dk1"/>
                </a:solidFill>
                <a:latin typeface="Calibri"/>
                <a:ea typeface="Calibri"/>
                <a:cs typeface="Calibri"/>
                <a:sym typeface="Calibri"/>
              </a:rPr>
              <a:t>most </a:t>
            </a:r>
            <a:r>
              <a:rPr b="0" i="0" lang="en-US" sz="1200" u="none" cap="none" strike="noStrike">
                <a:solidFill>
                  <a:schemeClr val="dk1"/>
                </a:solidFill>
                <a:latin typeface="Calibri"/>
                <a:ea typeface="Calibri"/>
                <a:cs typeface="Calibri"/>
                <a:sym typeface="Calibri"/>
              </a:rPr>
              <a:t>cases, it will definitely tell you about it, boldly). </a:t>
            </a:r>
            <a:r>
              <a:rPr lang="en-US" sz="1200"/>
              <a:t> </a:t>
            </a:r>
            <a:r>
              <a:rPr b="0" i="0" lang="en-US" sz="1200" u="none" cap="none" strike="noStrike">
                <a:solidFill>
                  <a:schemeClr val="dk1"/>
                </a:solidFill>
                <a:latin typeface="Calibri"/>
                <a:ea typeface="Calibri"/>
                <a:cs typeface="Calibri"/>
                <a:sym typeface="Calibri"/>
              </a:rPr>
              <a:t>This allows for a quicker dissection of the problem at hand, reducing time spent in backing out, rolling back, or undoing changes.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is designed to set a desired state. Inherently, this allows for exceptionally quick layers of tests that are able to be performed simply due to the check-sum style nature of this tool. Tie that in with roles telling Ansible to check more granular, and well defined configurations, it can be applied to nearly every level of testing desired, in one way or another.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Testing lifecycle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p1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11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Production considerations</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efficient system for testing most config management tools, not just Ansible.  If you plan on implementing this in production though I would highly recommend looking at using LVM backed storage for your LXC containers or BTRS snapshots, it is faster than cloning a directory of files which means the pinup and teardown time for your tests will be a bit more efficient.</a:t>
            </a:r>
            <a:endParaRPr sz="1200"/>
          </a:p>
          <a:p>
            <a:pPr indent="0" lvl="1"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Beyond a basic playbook run</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a lot more we can do to exercise our Ansible code than a basic playbook run to test it’s reliability..We can do a syntax check on our code, we can use ansible-lint to check for best practices, we can test the environment after a playbook run with tools like ServerSpec (http://serverspec.org/) or Bats (https://github.com/sstephenson/bats) and don’t underestimate the value of doing code review across your team</a:t>
            </a:r>
            <a:r>
              <a:rPr lang="en-US" sz="1200">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cxnSp>
        <p:nvCxnSpPr>
          <p:cNvPr id="1314" name="Google Shape;1314;p114:notes"/>
          <p:cNvCxnSpPr/>
          <p:nvPr/>
        </p:nvCxnSpPr>
        <p:spPr>
          <a:xfrm>
            <a:off x="372168" y="5779864"/>
            <a:ext cx="6550920" cy="0"/>
          </a:xfrm>
          <a:prstGeom prst="straightConnector1">
            <a:avLst/>
          </a:prstGeom>
          <a:noFill/>
          <a:ln cap="flat" cmpd="sng" w="9525">
            <a:solidFill>
              <a:srgbClr val="7F7F7F"/>
            </a:solidFill>
            <a:prstDash val="solid"/>
            <a:round/>
            <a:headEnd len="sm" w="sm" type="none"/>
            <a:tailEnd len="sm" w="sm" type="none"/>
          </a:ln>
        </p:spPr>
      </p:cxnSp>
      <p:cxnSp>
        <p:nvCxnSpPr>
          <p:cNvPr id="1315" name="Google Shape;1315;p114:notes"/>
          <p:cNvCxnSpPr/>
          <p:nvPr/>
        </p:nvCxnSpPr>
        <p:spPr>
          <a:xfrm>
            <a:off x="374093" y="715921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p1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115:notes"/>
          <p:cNvSpPr txBox="1"/>
          <p:nvPr>
            <p:ph idx="1" type="body"/>
          </p:nvPr>
        </p:nvSpPr>
        <p:spPr>
          <a:xfrm>
            <a:off x="372168" y="341314"/>
            <a:ext cx="673348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Using ServerSpec with Ansible</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ServerSpec</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ServerSpec is a very popular testing tool which we can use after an Ansible run to make sure Ansible has done its job correctly. ServerSpec is written in Ruby, but it has a pretty basic syntax which is easy to pick up.</a:t>
            </a:r>
            <a:r>
              <a:rPr lang="en-US" sz="1200"/>
              <a:t> </a:t>
            </a:r>
            <a:r>
              <a:rPr b="0" i="0" lang="en-US" sz="1200" u="none" cap="none" strike="noStrike">
                <a:solidFill>
                  <a:schemeClr val="dk1"/>
                </a:solidFill>
                <a:latin typeface="Calibri"/>
                <a:ea typeface="Calibri"/>
                <a:cs typeface="Calibri"/>
                <a:sym typeface="Calibri"/>
              </a:rPr>
              <a:t>Change in to the serverspec directory in the course code where we will have a look at some tests we can run against the Gogs environment we built earlier.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~/code/serverspec</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have created a few test cases in the spec/gogs.local directory to test that ntp is installed and running, that MySQL is installed and running, and that Gogs has been downloaded and started.</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spec/gogs.local/ntp_spec.rb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spec/gogs.local/mysql_spec.rb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spec/gogs.local/gogs_spec.rb</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you can see from these examples, we are checking to make sure packages have been installed, users and directories have been created, that services are running, and that the appropriate TCP ports for MySQL and Gogs are listening.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just use the rake command to run all our tests by entering:</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rake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should come back with the number of tests run and the number of failures, if any.We can integrate a testing suite like this with any CI tool such as Jenkins, Bamboo or Travis CI to automatically execute our Ansible code and then test our environment to make sure everything is set up correctly.</a:t>
            </a:r>
            <a:r>
              <a:rPr lang="en-US" sz="1200"/>
              <a:t> </a:t>
            </a:r>
            <a:r>
              <a:rPr b="0" i="0" lang="en-US" sz="1200" u="none" cap="none" strike="noStrike">
                <a:solidFill>
                  <a:schemeClr val="dk1"/>
                </a:solidFill>
                <a:latin typeface="Calibri"/>
                <a:ea typeface="Calibri"/>
                <a:cs typeface="Calibri"/>
                <a:sym typeface="Calibri"/>
              </a:rPr>
              <a:t>More information about ServerSpec and the resource types you can test for can be found on the ServerSpec homepage </a:t>
            </a:r>
            <a:r>
              <a:rPr b="0" i="0" lang="en-US" sz="1200" u="sng" cap="none" strike="noStrike">
                <a:solidFill>
                  <a:schemeClr val="hlink"/>
                </a:solidFill>
                <a:latin typeface="Calibri"/>
                <a:ea typeface="Calibri"/>
                <a:cs typeface="Calibri"/>
                <a:sym typeface="Calibri"/>
                <a:hlinkClick r:id="rId2"/>
              </a:rPr>
              <a:t>http://serverspec.org/</a:t>
            </a:r>
            <a:endParaRPr b="0" i="0" sz="1200" u="none" cap="none" strike="noStrike">
              <a:solidFill>
                <a:schemeClr val="dk1"/>
              </a:solidFill>
              <a:latin typeface="Calibri"/>
              <a:ea typeface="Calibri"/>
              <a:cs typeface="Calibri"/>
              <a:sym typeface="Calibri"/>
            </a:endParaRPr>
          </a:p>
        </p:txBody>
      </p:sp>
      <p:cxnSp>
        <p:nvCxnSpPr>
          <p:cNvPr id="1323" name="Google Shape;1323;p115:notes"/>
          <p:cNvCxnSpPr/>
          <p:nvPr/>
        </p:nvCxnSpPr>
        <p:spPr>
          <a:xfrm>
            <a:off x="372168" y="70494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p1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116:notes"/>
          <p:cNvSpPr txBox="1"/>
          <p:nvPr>
            <p:ph idx="1" type="body"/>
          </p:nvPr>
        </p:nvSpPr>
        <p:spPr>
          <a:xfrm>
            <a:off x="372168" y="5505450"/>
            <a:ext cx="6665240" cy="33750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Final notes on RoleSpec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is designed to run on TravisCI out of the box, but is trivial to get working on other CI environments.</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might not be as fully featured as ServerSpec, but you can achieve quite a lot with the current feature set.</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Visit the authors GitHub page for further details https://github.com/nickjj/rolespec</a:t>
            </a:r>
            <a:endParaRPr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p1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p117:notes"/>
          <p:cNvSpPr txBox="1"/>
          <p:nvPr>
            <p:ph idx="1" type="body"/>
          </p:nvPr>
        </p:nvSpPr>
        <p:spPr>
          <a:xfrm>
            <a:off x="372168" y="1809750"/>
            <a:ext cx="6676814" cy="70707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1200">
                <a:solidFill>
                  <a:schemeClr val="dk1"/>
                </a:solidFill>
                <a:latin typeface="Calibri"/>
                <a:ea typeface="Calibri"/>
                <a:cs typeface="Calibri"/>
                <a:sym typeface="Calibri"/>
              </a:rPr>
              <a:t>Lets revisit the concepts of Continuous Integration, Continuous Delivery, and Continuous Improvement:</a:t>
            </a:r>
            <a:endParaRPr sz="1200">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Integration: </a:t>
            </a:r>
            <a:r>
              <a:rPr b="0" i="0" lang="en-US" sz="12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Delivery </a:t>
            </a:r>
            <a:r>
              <a:rPr b="0" i="0" lang="en-US" sz="12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Improvement </a:t>
            </a:r>
            <a:r>
              <a:rPr b="0" i="0" lang="en-US" sz="1200" u="none" cap="none" strike="noStrike">
                <a:solidFill>
                  <a:schemeClr val="dk1"/>
                </a:solidFill>
                <a:latin typeface="Calibri"/>
                <a:ea typeface="Calibri"/>
                <a:cs typeface="Calibri"/>
                <a:sym typeface="Calibri"/>
              </a:rPr>
              <a:t>is exactly what it sounds like. Maintaining the mindset of continuously improving our processes, systems, and methods.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Somewhat different from continuous delivery, </a:t>
            </a:r>
            <a:r>
              <a:rPr b="1" i="0" lang="en-US" sz="1200" u="none" cap="none" strike="noStrike">
                <a:solidFill>
                  <a:schemeClr val="dk1"/>
                </a:solidFill>
                <a:latin typeface="Calibri"/>
                <a:ea typeface="Calibri"/>
                <a:cs typeface="Calibri"/>
                <a:sym typeface="Calibri"/>
              </a:rPr>
              <a:t>Continuous Deployment</a:t>
            </a:r>
            <a:r>
              <a:rPr b="0" i="0" lang="en-US" sz="1200" u="none" cap="none" strike="noStrike">
                <a:solidFill>
                  <a:schemeClr val="dk1"/>
                </a:solidFill>
                <a:latin typeface="Calibri"/>
                <a:ea typeface="Calibri"/>
                <a:cs typeface="Calibri"/>
                <a:sym typeface="Calibri"/>
              </a:rPr>
              <a: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sz="1200"/>
          </a:p>
          <a:p>
            <a:pPr indent="0" lvl="0" marL="0" marR="0" rtl="0" algn="l">
              <a:lnSpc>
                <a:spcPct val="140000"/>
              </a:lnSpc>
              <a:spcBef>
                <a:spcPts val="0"/>
              </a:spcBef>
              <a:spcAft>
                <a:spcPts val="0"/>
              </a:spcAft>
              <a:buNone/>
            </a:pPr>
            <a:r>
              <a:rPr b="1" i="0" lang="en-US" sz="1200">
                <a:solidFill>
                  <a:schemeClr val="dk1"/>
                </a:solidFill>
                <a:latin typeface="Calibri"/>
                <a:ea typeface="Calibri"/>
                <a:cs typeface="Calibri"/>
                <a:sym typeface="Calibri"/>
              </a:rPr>
              <a:t>Now</a:t>
            </a:r>
            <a:r>
              <a:rPr b="1" i="0" lang="en-US" sz="1200">
                <a:solidFill>
                  <a:schemeClr val="dk1"/>
                </a:solidFill>
                <a:latin typeface="Calibri"/>
                <a:ea typeface="Calibri"/>
                <a:cs typeface="Calibri"/>
                <a:sym typeface="Calibri"/>
              </a:rPr>
              <a:t> that we have a better picture of what Ansible can do, and how it does it, how do you plan to use Ansible to achieve each of these three goals?</a:t>
            </a:r>
            <a:endParaRPr b="0" i="0" sz="1200" u="none" cap="none" strike="noStrike">
              <a:solidFill>
                <a:schemeClr val="dk1"/>
              </a:solidFill>
              <a:latin typeface="Calibri"/>
              <a:ea typeface="Calibri"/>
              <a:cs typeface="Calibri"/>
              <a:sym typeface="Calibri"/>
            </a:endParaRPr>
          </a:p>
        </p:txBody>
      </p:sp>
      <p:cxnSp>
        <p:nvCxnSpPr>
          <p:cNvPr id="1338" name="Google Shape;1338;p117:notes"/>
          <p:cNvCxnSpPr/>
          <p:nvPr/>
        </p:nvCxnSpPr>
        <p:spPr>
          <a:xfrm>
            <a:off x="372168" y="180975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p1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p1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11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1050">
                <a:solidFill>
                  <a:schemeClr val="dk1"/>
                </a:solidFill>
                <a:latin typeface="Calibri"/>
                <a:ea typeface="Calibri"/>
                <a:cs typeface="Calibri"/>
                <a:sym typeface="Calibri"/>
              </a:rPr>
              <a:t>Essentially… Ansible, with</a:t>
            </a:r>
            <a:r>
              <a:rPr b="1" lang="en-US" sz="1050">
                <a:solidFill>
                  <a:schemeClr val="dk1"/>
                </a:solidFill>
                <a:latin typeface="Calibri"/>
                <a:ea typeface="Calibri"/>
                <a:cs typeface="Calibri"/>
                <a:sym typeface="Calibri"/>
              </a:rPr>
              <a:t> the right kinds of creative minds, can automate an incredible amount of things. </a:t>
            </a:r>
            <a:endParaRPr b="1" sz="105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p1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44a89bd769_1_13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g44a89bd769_1_1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2: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sz="1600" u="none" cap="none" strike="noStrike">
                <a:solidFill>
                  <a:srgbClr val="7F7F7F"/>
                </a:solidFill>
                <a:latin typeface="Calibri"/>
                <a:ea typeface="Calibri"/>
                <a:cs typeface="Calibri"/>
                <a:sym typeface="Calibri"/>
              </a:rPr>
              <a:t>Level-set: “DevOps”</a:t>
            </a:r>
            <a:endParaRPr/>
          </a:p>
          <a:p>
            <a:pPr indent="0" lvl="1" marL="457200" marR="0" rtl="0" algn="l">
              <a:lnSpc>
                <a:spcPct val="100000"/>
              </a:lnSpc>
              <a:spcBef>
                <a:spcPts val="0"/>
              </a:spcBef>
              <a:spcAft>
                <a:spcPts val="0"/>
              </a:spcAft>
              <a:buNone/>
            </a:pPr>
            <a:r>
              <a:t/>
            </a:r>
            <a:endParaRPr b="1" i="0" sz="1400" u="none" cap="none" strike="noStrike">
              <a:solidFill>
                <a:srgbClr val="7F7F7F"/>
              </a:solidFill>
              <a:latin typeface="Calibri"/>
              <a:ea typeface="Calibri"/>
              <a:cs typeface="Calibri"/>
              <a:sym typeface="Calibri"/>
            </a:endParaRPr>
          </a:p>
          <a:p>
            <a:pPr indent="0" lvl="1" marL="457200" marR="0" rtl="0" algn="l">
              <a:lnSpc>
                <a:spcPct val="100000"/>
              </a:lnSpc>
              <a:spcBef>
                <a:spcPts val="0"/>
              </a:spcBef>
              <a:spcAft>
                <a:spcPts val="0"/>
              </a:spcAft>
              <a:buNone/>
            </a:pPr>
            <a:r>
              <a:rPr b="1" i="0" lang="en-US" sz="1400" u="none" cap="none" strike="noStrike">
                <a:solidFill>
                  <a:srgbClr val="7F7F7F"/>
                </a:solidFill>
                <a:latin typeface="Calibri"/>
                <a:ea typeface="Calibri"/>
                <a:cs typeface="Calibri"/>
                <a:sym typeface="Calibri"/>
              </a:rPr>
              <a:t>The complicated answer is that there is no single perfect definition of DevOps, rather many opinions about what it means to “</a:t>
            </a:r>
            <a:r>
              <a:rPr b="1" i="1" lang="en-US" sz="1400" u="none" cap="none" strike="noStrike">
                <a:solidFill>
                  <a:srgbClr val="7F7F7F"/>
                </a:solidFill>
                <a:latin typeface="Calibri"/>
                <a:ea typeface="Calibri"/>
                <a:cs typeface="Calibri"/>
                <a:sym typeface="Calibri"/>
              </a:rPr>
              <a:t>be DevOps”, “do</a:t>
            </a:r>
            <a:r>
              <a:rPr b="1" i="0" lang="en-US" sz="1400" u="none" cap="none" strike="noStrike">
                <a:solidFill>
                  <a:srgbClr val="7F7F7F"/>
                </a:solidFill>
                <a:latin typeface="Calibri"/>
                <a:ea typeface="Calibri"/>
                <a:cs typeface="Calibri"/>
                <a:sym typeface="Calibri"/>
              </a:rPr>
              <a:t> DevOps”, or adopt DevOps principles, practices, and methodologies.</a:t>
            </a:r>
            <a:endParaRPr b="1" i="0" sz="14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Examples of these DevOps principles and practices include: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Automation (Deployment, Provisioning, Testing)</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Configuration Management &amp; Versioning</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Collaboration</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Change Control / Change Management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Incremental and Holistic Approaches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Iterative Processes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Continuous Integration, Continuous Delivery, Continuous Improvement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Culture Based Organizational Change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415" name="Google Shape;415;p12:notes"/>
          <p:cNvCxnSpPr/>
          <p:nvPr/>
        </p:nvCxnSpPr>
        <p:spPr>
          <a:xfrm>
            <a:off x="372168" y="57424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4a89bd769_1_14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44a89bd769_1_14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4a89bd769_1_15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8" name="Google Shape;1388;g44a89bd769_1_15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44a89bd769_1_15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g44a89bd769_1_15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44a89bd769_1_16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g44a89bd769_1_16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44a89bd769_1_17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g44a89bd769_1_17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44a89bd769_1_18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g44a89bd769_1_18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44a89bd769_1_18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g44a89bd769_1_1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44a89bd769_1_19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g44a89bd769_1_19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p1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p1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While DevOps as a whole is the implementation of a wide array of practices and principles, Ansible was developed to meet, not just one of these needs, but multiple. Ansible is used to achieve the following:</a:t>
            </a:r>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Automation (Deployment, Provisioning, Testing), Configuration Management, Iterative Processes, thereby bringing the organization closer to achieving Continuous Integration and  Continuous Delivery</a:t>
            </a:r>
            <a:endParaRPr b="0" i="0" sz="1050" u="none" cap="none" strike="noStrike">
              <a:solidFill>
                <a:schemeClr val="dk1"/>
              </a:solidFill>
              <a:latin typeface="Calibri"/>
              <a:ea typeface="Calibri"/>
              <a:cs typeface="Calibri"/>
              <a:sym typeface="Calibri"/>
            </a:endParaRPr>
          </a:p>
        </p:txBody>
      </p:sp>
      <p:cxnSp>
        <p:nvCxnSpPr>
          <p:cNvPr id="423" name="Google Shape;423;p13: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p1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p1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p1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1" name="Google Shape;1471;p12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an Ansible role for Capistrano-style deployments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Most people who have worked with Rails application have come across the Capistrano deployment gem.  The way Capistrano works is it deploys your application in to a directory on your server that is named with the date and time, and then it sam links the “current” directory to point to that location, so “current” always points at the latest version of the code.  If you need to role back a release you just change the sam link to point to the previous location.  Although, Capistrano can do quite a bit more than that, many people wish to replicate this element of workflow using Ansible.  Fortunately there is a role that can help you do this called </a:t>
            </a:r>
            <a:r>
              <a:rPr b="1" i="0" lang="en-US" sz="1000" u="none" cap="none" strike="noStrike">
                <a:solidFill>
                  <a:schemeClr val="dk1"/>
                </a:solidFill>
                <a:latin typeface="Calibri"/>
                <a:ea typeface="Calibri"/>
                <a:cs typeface="Calibri"/>
                <a:sym typeface="Calibri"/>
              </a:rPr>
              <a:t>project_deploy.</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role can be found at: </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https://galaxy.ansible.com/f500/project_deploy/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explanatory presentation at:</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http://www.slideshare.net/ramondelafuente/ansible-projectdeploy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72" name="Google Shape;1472;p125: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p1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1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Blue-Green deployments with Ansible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Many organizations have started adopting the practice of Blue-Green deployments.  The basic concept behind this approach is you spin up a second production environment, deploy your latest release to that, and then cut over from the blue environment to the green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containerization and being able to quickly spin up and tear down compute instances programmatically on a provider such as Amazon AWS, this is reasonably easy to achieve with Ansible.</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80" name="Google Shape;1480;p12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p1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127:notes"/>
          <p:cNvSpPr txBox="1"/>
          <p:nvPr>
            <p:ph idx="1" type="body"/>
          </p:nvPr>
        </p:nvSpPr>
        <p:spPr>
          <a:xfrm>
            <a:off x="372168" y="5441431"/>
            <a:ext cx="6551374" cy="6237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Time</a:t>
            </a:r>
            <a:r>
              <a:rPr b="1" lang="en-US" sz="1600">
                <a:solidFill>
                  <a:srgbClr val="595959"/>
                </a:solidFill>
                <a:latin typeface="Calibri"/>
                <a:ea typeface="Calibri"/>
                <a:cs typeface="Calibri"/>
                <a:sym typeface="Calibri"/>
              </a:rPr>
              <a:t> for us to put some focused thought on what are next steps are going to be by identifying what is </a:t>
            </a:r>
            <a:r>
              <a:rPr b="1" i="1" lang="en-US" sz="1600">
                <a:solidFill>
                  <a:srgbClr val="595959"/>
                </a:solidFill>
                <a:latin typeface="Calibri"/>
                <a:ea typeface="Calibri"/>
                <a:cs typeface="Calibri"/>
                <a:sym typeface="Calibri"/>
              </a:rPr>
              <a:t>now</a:t>
            </a:r>
            <a:r>
              <a:rPr b="1" i="0" lang="en-US" sz="1600">
                <a:solidFill>
                  <a:srgbClr val="595959"/>
                </a:solidFill>
                <a:latin typeface="Calibri"/>
                <a:ea typeface="Calibri"/>
                <a:cs typeface="Calibri"/>
                <a:sym typeface="Calibri"/>
              </a:rPr>
              <a:t> on our Ansible ‘To-Do” list.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p1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128:notes"/>
          <p:cNvSpPr txBox="1"/>
          <p:nvPr>
            <p:ph idx="1" type="body"/>
          </p:nvPr>
        </p:nvSpPr>
        <p:spPr>
          <a:xfrm>
            <a:off x="731838" y="6183630"/>
            <a:ext cx="5851525" cy="2753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44a89bd769_1_8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g44a89bd769_1_82:notes"/>
          <p:cNvSpPr txBox="1"/>
          <p:nvPr>
            <p:ph idx="1" type="body"/>
          </p:nvPr>
        </p:nvSpPr>
        <p:spPr>
          <a:xfrm>
            <a:off x="731838" y="6183630"/>
            <a:ext cx="5851500" cy="27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a:t>
            </a:r>
            <a:endParaRPr sz="1800"/>
          </a:p>
          <a:p>
            <a:pPr indent="0" lvl="1" marL="457200" marR="0" rtl="0" algn="l">
              <a:spcBef>
                <a:spcPts val="0"/>
              </a:spcBef>
              <a:spcAft>
                <a:spcPts val="0"/>
              </a:spcAft>
              <a:buNone/>
            </a:pPr>
            <a:r>
              <a:t/>
            </a:r>
            <a:endParaRPr b="1"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 </a:t>
            </a:r>
            <a:r>
              <a:rPr b="0" i="0" lang="en-US" sz="18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Delivery </a:t>
            </a:r>
            <a:r>
              <a:rPr b="0" i="0" lang="en-US" sz="18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Improvement </a:t>
            </a:r>
            <a:r>
              <a:rPr b="0" i="0" lang="en-US" sz="1800" u="none" cap="none" strike="noStrike">
                <a:solidFill>
                  <a:schemeClr val="dk1"/>
                </a:solidFill>
                <a:latin typeface="Calibri"/>
                <a:ea typeface="Calibri"/>
                <a:cs typeface="Calibri"/>
                <a:sym typeface="Calibri"/>
              </a:rPr>
              <a:t>is exactly what it sounds like. Maintaining the mindset of continuously improving our processes, systems, and methods. Somewhat different from continuous delivery, Continuous Deployment,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b="0" i="0" sz="1800" u="none" cap="none" strike="noStrike">
              <a:solidFill>
                <a:schemeClr val="dk1"/>
              </a:solidFill>
              <a:latin typeface="Calibri"/>
              <a:ea typeface="Calibri"/>
              <a:cs typeface="Calibri"/>
              <a:sym typeface="Calibri"/>
            </a:endParaRPr>
          </a:p>
        </p:txBody>
      </p:sp>
      <p:cxnSp>
        <p:nvCxnSpPr>
          <p:cNvPr id="431" name="Google Shape;431;p14:notes"/>
          <p:cNvCxnSpPr/>
          <p:nvPr/>
        </p:nvCxnSpPr>
        <p:spPr>
          <a:xfrm>
            <a:off x="35692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One of the best features of Ansible, is the level of integration and compatibility it has with the large number of tools in the DevOps world, and that this slide demonstrates Ansible’s ability to automate and orchestrate environments across a wide array of configurations and existing infrastructures. </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For example, Ansible automates across: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000" cap="none">
                <a:solidFill>
                  <a:schemeClr val="dk1"/>
                </a:solidFill>
                <a:latin typeface="Calibri"/>
                <a:ea typeface="Calibri"/>
                <a:cs typeface="Calibri"/>
                <a:sym typeface="Calibri"/>
              </a:rPr>
              <a:t>DEVELOPMENT</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Issue Tracking / Service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JIRA</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ServiceNow</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Devel Environment: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Vagrant</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Source Control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GitHub</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Atlassian Bitbucket Pipelines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Gitlabs</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BZR</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Mercurial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Subversion</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p:txBody>
      </p:sp>
      <p:cxnSp>
        <p:nvCxnSpPr>
          <p:cNvPr id="448" name="Google Shape;448;p15:notes"/>
          <p:cNvCxnSpPr/>
          <p:nvPr/>
        </p:nvCxnSpPr>
        <p:spPr>
          <a:xfrm>
            <a:off x="372168" y="60282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16: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TESTING / INTEGRATION</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Test: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Selenium</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Cucumber</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Build and Artifact Mgmt: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Nexus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Maven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CI/CD:</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Jenkins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Bamboo</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Travis CI</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Teamcity</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DEPLOYMENT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Cloud Providers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Containers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Systems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Virtualization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MONITORING / ANALYTICS / CHATOPS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Monitor:</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AppDynamics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Dynatrace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InfluxData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New Relic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Sensu</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Nagios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BigPanda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DataDog</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Analytics: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Splunk</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Chat: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Slack</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HipChat</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IRC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Twilio</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493" name="Google Shape;493;p16:notes"/>
          <p:cNvCxnSpPr/>
          <p:nvPr/>
        </p:nvCxnSpPr>
        <p:spPr>
          <a:xfrm>
            <a:off x="410268" y="59899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4" name="Google Shape;494;p16:notes"/>
          <p:cNvCxnSpPr/>
          <p:nvPr/>
        </p:nvCxnSpPr>
        <p:spPr>
          <a:xfrm>
            <a:off x="391218" y="336124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5" name="Google Shape;495;p16:notes"/>
          <p:cNvCxnSpPr/>
          <p:nvPr/>
        </p:nvCxnSpPr>
        <p:spPr>
          <a:xfrm>
            <a:off x="428625" y="4732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infrastructure provisioned quickly, can be handed over a playbook for the purpose Data base management, security controls, and also operation on admin and user accounts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8:notes"/>
          <p:cNvSpPr txBox="1"/>
          <p:nvPr>
            <p:ph idx="1" type="body"/>
          </p:nvPr>
        </p:nvSpPr>
        <p:spPr>
          <a:xfrm>
            <a:off x="372168" y="541095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rgbClr val="7F7F7F"/>
                </a:solidFill>
                <a:latin typeface="Calibri"/>
                <a:ea typeface="Calibri"/>
                <a:cs typeface="Calibri"/>
                <a:sym typeface="Calibri"/>
              </a:rPr>
              <a:t>Key Term: “Configuration Management”</a:t>
            </a:r>
            <a:endParaRPr b="1">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Configuration management can seemingly mean different things to the various IT roles. For example, configuration management will likely mean something very different to a web application developer, than it would to a systems engineer, however ultimately, both of these individuals will generally have the same CM goals.</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When talk about configuration management is brought up, there are a few common goals that are consistently set. When CM is discussed, primarily, we are talking about writing some kind of </a:t>
            </a:r>
            <a:r>
              <a:rPr b="1" i="0" lang="en-US" u="none" cap="none" strike="noStrike">
                <a:solidFill>
                  <a:schemeClr val="dk1"/>
                </a:solidFill>
                <a:latin typeface="Calibri"/>
                <a:ea typeface="Calibri"/>
                <a:cs typeface="Calibri"/>
                <a:sym typeface="Calibri"/>
              </a:rPr>
              <a:t>state</a:t>
            </a:r>
            <a:r>
              <a:rPr b="0" i="0" lang="en-US" u="none" cap="none" strike="noStrike">
                <a:solidFill>
                  <a:schemeClr val="dk1"/>
                </a:solidFill>
                <a:latin typeface="Calibri"/>
                <a:ea typeface="Calibri"/>
                <a:cs typeface="Calibri"/>
                <a:sym typeface="Calibri"/>
              </a:rPr>
              <a:t> </a:t>
            </a:r>
            <a:r>
              <a:rPr b="1" i="0" lang="en-US" u="none" cap="none" strike="noStrike">
                <a:solidFill>
                  <a:schemeClr val="dk1"/>
                </a:solidFill>
                <a:latin typeface="Calibri"/>
                <a:ea typeface="Calibri"/>
                <a:cs typeface="Calibri"/>
                <a:sym typeface="Calibri"/>
              </a:rPr>
              <a:t>definition</a:t>
            </a:r>
            <a:r>
              <a:rPr b="0" i="0" lang="en-US" u="none" cap="none" strike="noStrike">
                <a:solidFill>
                  <a:schemeClr val="dk1"/>
                </a:solidFill>
                <a:latin typeface="Calibri"/>
                <a:ea typeface="Calibri"/>
                <a:cs typeface="Calibri"/>
                <a:sym typeface="Calibri"/>
              </a:rPr>
              <a:t> for our environment or system, then using tools, processes, and policies to implement and establish this definition on the environment or system, verify their full and correct configurations, and ensure documentation is maintained. Secondly, CM hopes to simplify, and unify the configurations across environments (i.e. development, testing, production, etc…).</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u="none" cap="none" strike="noStrike">
                <a:solidFill>
                  <a:schemeClr val="dk1"/>
                </a:solidFill>
                <a:latin typeface="Calibri"/>
                <a:ea typeface="Calibri"/>
                <a:cs typeface="Calibri"/>
                <a:sym typeface="Calibri"/>
              </a:rPr>
              <a:t>Managing environments consistently</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a:solidFill>
                <a:schemeClr val="dk1"/>
              </a:solidFill>
              <a:latin typeface="Calibri"/>
              <a:ea typeface="Calibri"/>
              <a:cs typeface="Calibri"/>
              <a:sym typeface="Calibri"/>
            </a:endParaRPr>
          </a:p>
        </p:txBody>
      </p:sp>
      <p:cxnSp>
        <p:nvCxnSpPr>
          <p:cNvPr id="547" name="Google Shape;547;p18:notes"/>
          <p:cNvCxnSpPr/>
          <p:nvPr/>
        </p:nvCxnSpPr>
        <p:spPr>
          <a:xfrm>
            <a:off x="37216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9: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1" i="0" lang="en-US" u="none" cap="none" strike="noStrike">
                <a:solidFill>
                  <a:schemeClr val="dk1"/>
                </a:solidFill>
                <a:latin typeface="Calibri"/>
                <a:ea typeface="Calibri"/>
                <a:cs typeface="Calibri"/>
                <a:sym typeface="Calibri"/>
              </a:rPr>
              <a:t>Here is an example of what a state definition might include:</a:t>
            </a:r>
            <a:endParaRPr/>
          </a:p>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User accounts have been created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Required packages are installed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Configuration files contain the expected values and have the expected permissions</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The right services are running</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Firewall rules have been applied</a:t>
            </a:r>
            <a:endParaRPr/>
          </a:p>
          <a:p>
            <a:pPr indent="-107950" lvl="2" marL="1085850" marR="0" rtl="0" algn="l">
              <a:lnSpc>
                <a:spcPct val="140000"/>
              </a:lnSpc>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Clr>
                <a:schemeClr val="dk1"/>
              </a:buClr>
              <a:buSzPts val="1000"/>
              <a:buFont typeface="Arial"/>
              <a:buNone/>
            </a:pPr>
            <a:r>
              <a:rPr b="0" i="0" lang="en-US" u="none" cap="none" strike="noStrike">
                <a:solidFill>
                  <a:schemeClr val="dk1"/>
                </a:solidFill>
                <a:latin typeface="Calibri"/>
                <a:ea typeface="Calibri"/>
                <a:cs typeface="Calibri"/>
                <a:sym typeface="Calibri"/>
              </a:rPr>
              <a:t>Note: We will be covering the “state definition”, and what it really means in greater detail a little further along in the courseware. </a:t>
            </a:r>
            <a:endParaRPr b="0" i="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372168" y="5516380"/>
            <a:ext cx="6551374" cy="3364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0: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u="none" cap="none" strike="noStrike">
                <a:solidFill>
                  <a:srgbClr val="7F7F7F"/>
                </a:solidFill>
                <a:latin typeface="Calibri"/>
                <a:ea typeface="Calibri"/>
                <a:cs typeface="Calibri"/>
                <a:sym typeface="Calibri"/>
              </a:rPr>
              <a:t>Level-set: “Configuration Management”</a:t>
            </a:r>
            <a:endParaRPr/>
          </a:p>
          <a:p>
            <a:pPr indent="0" lvl="1" marL="457200" marR="0" rtl="0" algn="l">
              <a:lnSpc>
                <a:spcPct val="14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u="none" cap="none" strike="noStrike">
                <a:solidFill>
                  <a:schemeClr val="dk1"/>
                </a:solidFill>
                <a:latin typeface="Calibri"/>
                <a:ea typeface="Calibri"/>
                <a:cs typeface="Calibri"/>
                <a:sym typeface="Calibri"/>
              </a:rPr>
              <a:t>It is an interesting time to be working in the field of operations. The complexity of the infrastructure we manage has increased significantly over the last 2-3 decades.  No longer are we deploying static web content to a single server; we now deploy software applications by stringing together services that run on a distributed set of computing resources and communicate over different networking protocols. A typical application can include web servers, application servers, memory-based caching systems, task queues, message queues, SQL databases, NoSQL datastores, and load balancers – not to mention the secondary services we also need to deploy and maintain, like logging, monitoring and analytics, as well as third-party services we need to interact with.</a:t>
            </a:r>
            <a:endParaRPr/>
          </a:p>
          <a:p>
            <a:pPr indent="0" lvl="1" marL="457200" marR="0" rtl="0" algn="l">
              <a:lnSpc>
                <a:spcPct val="133333"/>
              </a:lnSpc>
              <a:spcBef>
                <a:spcPts val="0"/>
              </a:spcBef>
              <a:spcAft>
                <a:spcPts val="0"/>
              </a:spcAft>
              <a:buNone/>
            </a:pPr>
            <a:r>
              <a:t/>
            </a:r>
            <a:endParaRPr b="0" i="0" u="none" cap="none" strike="noStrike">
              <a:solidFill>
                <a:schemeClr val="dk1"/>
              </a:solidFill>
              <a:latin typeface="Calibri"/>
              <a:ea typeface="Calibri"/>
              <a:cs typeface="Calibri"/>
              <a:sym typeface="Calibri"/>
            </a:endParaRPr>
          </a:p>
        </p:txBody>
      </p:sp>
      <p:cxnSp>
        <p:nvCxnSpPr>
          <p:cNvPr id="562" name="Google Shape;562;p20:notes"/>
          <p:cNvCxnSpPr/>
          <p:nvPr/>
        </p:nvCxnSpPr>
        <p:spPr>
          <a:xfrm>
            <a:off x="372168" y="57996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22:notes"/>
          <p:cNvSpPr txBox="1"/>
          <p:nvPr>
            <p:ph idx="1" type="body"/>
          </p:nvPr>
        </p:nvSpPr>
        <p:spPr>
          <a:xfrm>
            <a:off x="372168" y="5372100"/>
            <a:ext cx="6551374" cy="38290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Calibri"/>
                <a:ea typeface="Calibri"/>
                <a:cs typeface="Calibri"/>
                <a:sym typeface="Calibri"/>
              </a:rPr>
              <a:t>More than 80% of all mission-critical IT service outages are due to PEOPLE and process errors. Instead, good configuration management applies proven practices from software development:</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and configuration is in version control system</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Unit and integration tests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Safe acceptance testing in development/staging environments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review – manual and automated</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Infrastructure should be treated like code.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Installation Packages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Server and application configuration (such as timezone settings and any other settings)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Relationships with other servers and services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System Documentation</a:t>
            </a:r>
            <a:endParaRPr/>
          </a:p>
          <a:p>
            <a:pPr indent="-107950" lvl="1" marL="628650" marR="0" rtl="0" algn="l">
              <a:spcBef>
                <a:spcPts val="0"/>
              </a:spcBef>
              <a:spcAft>
                <a:spcPts val="0"/>
              </a:spcAft>
              <a:buClr>
                <a:schemeClr val="dk1"/>
              </a:buClr>
              <a:buSzPts val="1000"/>
              <a:buFont typeface="Arial"/>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We want: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Automated, repeatable operations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Predictable outcome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Remove manual, error prone steps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Manage change during server lifecycle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Ability to test outcomes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Store all artifacts, settings and documentation in source control</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3:notes"/>
          <p:cNvSpPr txBox="1"/>
          <p:nvPr>
            <p:ph idx="1" type="body"/>
          </p:nvPr>
        </p:nvSpPr>
        <p:spPr>
          <a:xfrm>
            <a:off x="372168" y="53951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dk1"/>
                </a:solidFill>
                <a:latin typeface="Calibri"/>
                <a:ea typeface="Calibri"/>
                <a:cs typeface="Calibri"/>
                <a:sym typeface="Calibri"/>
              </a:rPr>
              <a:t>Ansible Vs. Other CM Tools:</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a:solidFill>
                  <a:schemeClr val="dk1"/>
                </a:solidFill>
                <a:latin typeface="Calibri"/>
                <a:ea typeface="Calibri"/>
                <a:cs typeface="Calibri"/>
                <a:sym typeface="Calibri"/>
              </a:rPr>
              <a:t>While it is</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important to know what tools are available</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and major differences between them, our objective here is to simply understand what separates Ansible from the pack. Here is a condensed list of what makes Ansible a smart choice. </a:t>
            </a:r>
            <a:endParaRPr b="0">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arguably the easiest configuration management tool in the market to get up and running. The learning curve for this tool is significantly smaller than many others.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agentless, meaning, that Ansible is in control of all communications between the controller and hosts, and accomplishes this through secure modules or SSH directly.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Speaking of SSH, this characteristic is not only a major plus for security, but also for usability as it is remarkably easy to configure.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playbooks, which we will cover in much greater detail further in the course, are written in YAML, which allows for easier readability, the use of reference anchors, and better comment support.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written in Python making the administration and scripting tasks necessary, not only for initial setup, but also for easier, and more flexible scalability farther down the road.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Finally, Ansible Galaxy, which is the central collection of resources available for reusable content. We’ll talk a bit more about Ansible Galaxy, as well as Ansible Tower and the features offered here in just a little bit. </a:t>
            </a:r>
            <a:endParaRPr/>
          </a:p>
        </p:txBody>
      </p:sp>
      <p:cxnSp>
        <p:nvCxnSpPr>
          <p:cNvPr id="589" name="Google Shape;589;p23:notes"/>
          <p:cNvCxnSpPr/>
          <p:nvPr/>
        </p:nvCxnSpPr>
        <p:spPr>
          <a:xfrm>
            <a:off x="372168" y="57063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rPr b="1" lang="en-US" sz="1200">
                <a:solidFill>
                  <a:schemeClr val="dk1"/>
                </a:solidFill>
                <a:latin typeface="Calibri"/>
                <a:ea typeface="Calibri"/>
                <a:cs typeface="Calibri"/>
                <a:sym typeface="Calibri"/>
              </a:rPr>
              <a:t>Just as importantly, we want to make sure we know the potential limitations, or possible deficiencies with our favorite CM tool. </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that might be seen as a negative, is the lack of a comprehensive GUI in the standard version. While there is a pretty decent UI in Ansible Tower, however not every function can be accomplished through the UI and will need to be performed via the command line instead. Other alternatives include Rundeck, or The Foreman.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possible negative, which depending on one’s perspective, can also be looked at as a positive. Even though Ansible has support for Windows nodes, it does not however, have support for windows as the Ansible controller. Negatively, if a team is overly windows dependent, this can present an issue, and would still require a Linux machine to be the controller.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the quality and quantity of well defined documentation continues to improve, having comprehensive, and granular documentation seems to be one area where Ansible can still greatly improve.</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598" name="Google Shape;598;p24:notes"/>
          <p:cNvCxnSpPr/>
          <p:nvPr/>
        </p:nvCxnSpPr>
        <p:spPr>
          <a:xfrm>
            <a:off x="372168" y="58872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87500"/>
              </a:lnSpc>
              <a:spcBef>
                <a:spcPts val="0"/>
              </a:spcBef>
              <a:spcAft>
                <a:spcPts val="0"/>
              </a:spcAft>
              <a:buNone/>
            </a:pPr>
            <a:r>
              <a:rPr b="1" lang="en-US" sz="1600">
                <a:solidFill>
                  <a:srgbClr val="7F7F7F"/>
                </a:solidFill>
                <a:latin typeface="Calibri"/>
                <a:ea typeface="Calibri"/>
                <a:cs typeface="Calibri"/>
                <a:sym typeface="Calibri"/>
              </a:rPr>
              <a:t>Managing environments consistently</a:t>
            </a:r>
            <a:endParaRPr b="1" sz="16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lang="en-US">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cxnSp>
        <p:nvCxnSpPr>
          <p:cNvPr id="613" name="Google Shape;613;p26:notes"/>
          <p:cNvCxnSpPr/>
          <p:nvPr/>
        </p:nvCxnSpPr>
        <p:spPr>
          <a:xfrm>
            <a:off x="372168" y="57805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27: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rgbClr val="595959"/>
                </a:solidFill>
                <a:latin typeface="Calibri"/>
                <a:ea typeface="Calibri"/>
                <a:cs typeface="Calibri"/>
                <a:sym typeface="Calibri"/>
              </a:rPr>
              <a:t>About </a:t>
            </a:r>
            <a:r>
              <a:rPr b="1" i="1" lang="en-US" sz="1800" u="none" cap="none" strike="noStrike">
                <a:solidFill>
                  <a:srgbClr val="595959"/>
                </a:solidFill>
                <a:latin typeface="Calibri"/>
                <a:ea typeface="Calibri"/>
                <a:cs typeface="Calibri"/>
                <a:sym typeface="Calibri"/>
              </a:rPr>
              <a:t>Ansible: Up and Running</a:t>
            </a:r>
            <a:endParaRPr/>
          </a:p>
          <a:p>
            <a:pPr indent="0" lvl="2" marL="914400" marR="0" rtl="0" algn="l">
              <a:spcBef>
                <a:spcPts val="0"/>
              </a:spcBef>
              <a:spcAft>
                <a:spcPts val="0"/>
              </a:spcAft>
              <a:buNone/>
            </a:pPr>
            <a:r>
              <a:t/>
            </a:r>
            <a:endParaRPr b="1" i="0" sz="1400" u="none" cap="none" strike="noStrike">
              <a:solidFill>
                <a:srgbClr val="595959"/>
              </a:solidFill>
              <a:latin typeface="Calibri"/>
              <a:ea typeface="Calibri"/>
              <a:cs typeface="Calibri"/>
              <a:sym typeface="Calibri"/>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Publisher:</a:t>
            </a:r>
            <a:r>
              <a:rPr b="0" i="0" lang="en-US" sz="1000" u="none" cap="none" strike="noStrike">
                <a:solidFill>
                  <a:schemeClr val="dk1"/>
                </a:solidFill>
                <a:latin typeface="Calibri"/>
                <a:ea typeface="Calibri"/>
                <a:cs typeface="Calibri"/>
                <a:sym typeface="Calibri"/>
              </a:rPr>
              <a:t> O'Reilly Media; 1 edition (May 15, 2015)</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Author:</a:t>
            </a:r>
            <a:r>
              <a:rPr b="0" i="0" lang="en-US" sz="1000" u="none" cap="none" strike="noStrike">
                <a:solidFill>
                  <a:schemeClr val="dk1"/>
                </a:solidFill>
                <a:latin typeface="Calibri"/>
                <a:ea typeface="Calibri"/>
                <a:cs typeface="Calibri"/>
                <a:sym typeface="Calibri"/>
              </a:rPr>
              <a:t> Lorin Hochstein</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Language:</a:t>
            </a:r>
            <a:r>
              <a:rPr b="0" i="0" lang="en-US" sz="1000" u="none" cap="none" strike="noStrike">
                <a:solidFill>
                  <a:schemeClr val="dk1"/>
                </a:solidFill>
                <a:latin typeface="Calibri"/>
                <a:ea typeface="Calibri"/>
                <a:cs typeface="Calibri"/>
                <a:sym typeface="Calibri"/>
              </a:rPr>
              <a:t> English</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ISBN-10:</a:t>
            </a:r>
            <a:r>
              <a:rPr b="0" i="0" lang="en-US" sz="1000" u="none" cap="none" strike="noStrike">
                <a:solidFill>
                  <a:schemeClr val="dk1"/>
                </a:solidFill>
                <a:latin typeface="Calibri"/>
                <a:ea typeface="Calibri"/>
                <a:cs typeface="Calibri"/>
                <a:sym typeface="Calibri"/>
              </a:rPr>
              <a:t> 1491915323</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ISBN-13:</a:t>
            </a:r>
            <a:r>
              <a:rPr b="0" i="0" lang="en-US" sz="1000" u="none" cap="none" strike="noStrike">
                <a:solidFill>
                  <a:schemeClr val="dk1"/>
                </a:solidFill>
                <a:latin typeface="Calibri"/>
                <a:ea typeface="Calibri"/>
                <a:cs typeface="Calibri"/>
                <a:sym typeface="Calibri"/>
              </a:rPr>
              <a:t> 978-1491915325</a:t>
            </a:r>
            <a:endParaRPr/>
          </a:p>
          <a:p>
            <a:pPr indent="0" lvl="0" marL="0" marR="0" rtl="0" algn="l">
              <a:spcBef>
                <a:spcPts val="0"/>
              </a:spcBef>
              <a:spcAft>
                <a:spcPts val="0"/>
              </a:spcAft>
              <a:buNone/>
            </a:pPr>
            <a:r>
              <a:t/>
            </a:r>
            <a:endParaRPr b="1" sz="1800">
              <a:solidFill>
                <a:srgbClr val="595959"/>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2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2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2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196850" lvl="1" marL="628650" marR="0" rtl="0" algn="l">
              <a:spcBef>
                <a:spcPts val="0"/>
              </a:spcBef>
              <a:spcAft>
                <a:spcPts val="0"/>
              </a:spcAft>
              <a:buClr>
                <a:schemeClr val="dk1"/>
              </a:buClr>
              <a:buSzPts val="1400"/>
              <a:buFont typeface="Arial"/>
              <a:buChar char="•"/>
            </a:pPr>
            <a:r>
              <a:rPr b="1" lang="en-US" u="sng">
                <a:solidFill>
                  <a:schemeClr val="dk1"/>
                </a:solidFill>
                <a:latin typeface="Calibri"/>
                <a:ea typeface="Calibri"/>
                <a:cs typeface="Calibri"/>
                <a:sym typeface="Calibri"/>
              </a:rPr>
              <a:t>Controller - </a:t>
            </a:r>
            <a:r>
              <a:rPr lang="en-US" u="sng">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 can have multiple of those, but this is the host we use to execute our code from, we can divide our env into dev, staging and prod and have separate controllers for each but this is generally one.</a:t>
            </a:r>
            <a:endParaRPr>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Inventory:</a:t>
            </a:r>
            <a:r>
              <a:rPr b="0" i="0" lang="en-US" u="none" cap="none" strike="noStrike">
                <a:solidFill>
                  <a:schemeClr val="dk1"/>
                </a:solidFill>
                <a:latin typeface="Calibri"/>
                <a:ea typeface="Calibri"/>
                <a:cs typeface="Calibri"/>
                <a:sym typeface="Calibri"/>
              </a:rPr>
              <a:t>  A file (by default, Ansible uses a simple INI format) that describes Hosts and Groups in Ansible. Inventory can also be provided via an Inventory Script (sometimes called an “External Inventory Script”)., also called hosts so not to be confused with /etc</a:t>
            </a:r>
            <a:r>
              <a:rPr lang="en-US">
                <a:solidFill>
                  <a:schemeClr val="dk1"/>
                </a:solidFill>
                <a:latin typeface="Calibri"/>
                <a:ea typeface="Calibri"/>
                <a:cs typeface="Calibri"/>
                <a:sym typeface="Calibri"/>
              </a:rPr>
              <a:t>/hosts file. more things like setting variables, </a:t>
            </a:r>
            <a:r>
              <a:rPr lang="en-US" sz="1350">
                <a:solidFill>
                  <a:schemeClr val="dk1"/>
                </a:solidFill>
                <a:latin typeface="Calibri"/>
                <a:ea typeface="Calibri"/>
                <a:cs typeface="Calibri"/>
                <a:sym typeface="Calibri"/>
              </a:rPr>
              <a:t>can set variables or force user accounts in inventory to take over</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Playbooks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Playbooks are the language by which Ansible orchestrates, configures, administers, or deploys systems. They are called playbooks partially because it’s a sports analogy, and it’s supposed to be fun using them. They aren’t workbooks :) collection of plays (a singular task) which define a state </a:t>
            </a:r>
            <a:r>
              <a:rPr lang="en-US">
                <a:solidFill>
                  <a:schemeClr val="dk1"/>
                </a:solidFill>
                <a:latin typeface="Calibri"/>
                <a:ea typeface="Calibri"/>
                <a:cs typeface="Calibri"/>
                <a:sym typeface="Calibri"/>
              </a:rPr>
              <a:t>of whatever is in our inventory files.</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A playbook is a list of plays. A play is minimally a mapping between a set of hosts selected by a host specifier (usually chosen by groups but sometimes by hostname globs) and the tasks which run on those hosts to define the role that those systems will perform. There can be one or many plays in a playbook.</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Roles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Roles are units of organization in Ansible. Assigning a role to a group of hosts (or a set of groups, or host patterns, etc.) implies that they should implement a specific behavior. A role may include applying certain variable values, certain tasks /plays , and certain handlers – or just one or more of these things. Because of the file structure associated with a role, roles become redistributable units that allow you to share behavior among playbooks – or even with other users. Can be treated as a package to </a:t>
            </a:r>
            <a:r>
              <a:rPr lang="en-US">
                <a:solidFill>
                  <a:schemeClr val="dk1"/>
                </a:solidFill>
                <a:latin typeface="Calibri"/>
                <a:ea typeface="Calibri"/>
                <a:cs typeface="Calibri"/>
                <a:sym typeface="Calibri"/>
              </a:rPr>
              <a:t>do a specific config, like set up apache server which can be defined as a role. </a:t>
            </a:r>
            <a:r>
              <a:rPr lang="en-US" sz="1350">
                <a:solidFill>
                  <a:schemeClr val="dk1"/>
                </a:solidFill>
                <a:latin typeface="Calibri"/>
                <a:ea typeface="Calibri"/>
                <a:cs typeface="Calibri"/>
                <a:sym typeface="Calibri"/>
              </a:rPr>
              <a:t>-- roles are a full on package to accomplish a specific task, can have playbooks, config files (like apache server config file),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notes"/>
          <p:cNvSpPr txBox="1"/>
          <p:nvPr>
            <p:ph idx="1" type="body"/>
          </p:nvPr>
        </p:nvSpPr>
        <p:spPr>
          <a:xfrm>
            <a:off x="731520" y="4960620"/>
            <a:ext cx="5852160"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0:notes"/>
          <p:cNvSpPr txBox="1"/>
          <p:nvPr>
            <p:ph idx="1" type="body"/>
          </p:nvPr>
        </p:nvSpPr>
        <p:spPr>
          <a:xfrm>
            <a:off x="371475" y="341314"/>
            <a:ext cx="6567307" cy="8539162"/>
          </a:xfrm>
          <a:prstGeom prst="rect">
            <a:avLst/>
          </a:prstGeom>
          <a:solidFill>
            <a:schemeClr val="lt1"/>
          </a:solidFill>
          <a:ln>
            <a:noFill/>
          </a:ln>
        </p:spPr>
        <p:txBody>
          <a:bodyPr anchorCtr="0" anchor="t" bIns="45700" lIns="91425" spcFirstLastPara="1" rIns="91425" wrap="square" tIns="45700">
            <a:noAutofit/>
          </a:bodyPr>
          <a:lstStyle/>
          <a:p>
            <a:pPr indent="0" lvl="1" marL="0" marR="0" rtl="0" algn="l">
              <a:spcBef>
                <a:spcPts val="800"/>
              </a:spcBef>
              <a:spcAft>
                <a:spcPts val="0"/>
              </a:spcAft>
              <a:buNone/>
            </a:pPr>
            <a:r>
              <a:rPr b="1" i="0" lang="en-US" sz="1200" u="none" cap="none" strike="noStrike">
                <a:solidFill>
                  <a:schemeClr val="dk1"/>
                </a:solidFill>
                <a:latin typeface="Calibri"/>
                <a:ea typeface="Calibri"/>
                <a:cs typeface="Calibri"/>
                <a:sym typeface="Calibri"/>
              </a:rPr>
              <a:t>Other terms worth mentioning here:</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Library</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A collection of modules made available to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an Ansible playbook.</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Modules</a:t>
            </a:r>
            <a:r>
              <a:rPr b="0" i="0" lang="en-US" sz="1200" u="sng"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Modules are the units of work that Ansible ships out to remote machines. Modules are kicked off by either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t>
            </a:r>
            <a:r>
              <a:rPr b="1" i="0" lang="en-US" sz="1200" u="none" cap="none" strike="noStrike">
                <a:solidFill>
                  <a:schemeClr val="dk1"/>
                </a:solidFill>
                <a:latin typeface="Calibri"/>
                <a:ea typeface="Calibri"/>
                <a:cs typeface="Calibri"/>
                <a:sym typeface="Calibri"/>
              </a:rPr>
              <a:t>/usr/bin/ansible-playbook</a:t>
            </a:r>
            <a:r>
              <a:rPr b="0" i="0" lang="en-US" sz="1200" u="none" cap="none" strike="noStrike">
                <a:solidFill>
                  <a:schemeClr val="dk1"/>
                </a:solidFill>
                <a:latin typeface="Calibri"/>
                <a:ea typeface="Calibri"/>
                <a:cs typeface="Calibri"/>
                <a:sym typeface="Calibri"/>
              </a:rPr>
              <a:t> (where multiple tasks use lots of different modules in conjunction). Modules can be implemented in any language, including Perl, Bash, or Ruby – but can leverage some useful communal library code if written in Python. Modules just have to return JSON. Once modules are executed on remote machines, they are removed, so no long running daemons are used. Ansible refers to the collection of available modules as a library. like shell </a:t>
            </a:r>
            <a:r>
              <a:rPr lang="en-US" sz="1200">
                <a:solidFill>
                  <a:schemeClr val="dk1"/>
                </a:solidFill>
                <a:latin typeface="Calibri"/>
                <a:ea typeface="Calibri"/>
                <a:cs typeface="Calibri"/>
                <a:sym typeface="Calibri"/>
              </a:rPr>
              <a:t>module lets us allow to run shell commands, task is going to use a module to achieve a specified defined task.</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Facts</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Facts are simply things that are discovered about remote nodes. While they can be used in playbooks and templates just like variables, facts are things that are inferred, rather than set. Facts are automatically discovered by Ansible when running plays by executing the internal setup module on the remote nodes. You never have to call the setup module explicitly, it just runs, but it can be disabled to save time if it is not needed or you can tell Ansible to collect only a subset of the full facts via the gather_subset: option. For the convenience of users who are switching from other configuration management systems, the fact module will also pull in facts from the </a:t>
            </a:r>
            <a:r>
              <a:rPr b="1" i="0" lang="en-US" sz="1200" u="none" cap="none" strike="noStrike">
                <a:solidFill>
                  <a:schemeClr val="dk1"/>
                </a:solidFill>
                <a:latin typeface="Calibri"/>
                <a:ea typeface="Calibri"/>
                <a:cs typeface="Calibri"/>
                <a:sym typeface="Calibri"/>
              </a:rPr>
              <a:t>ohai</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facter</a:t>
            </a:r>
            <a:r>
              <a:rPr b="0" i="0" lang="en-US" sz="1200" u="none" cap="none" strike="noStrike">
                <a:solidFill>
                  <a:schemeClr val="dk1"/>
                </a:solidFill>
                <a:latin typeface="Calibri"/>
                <a:ea typeface="Calibri"/>
                <a:cs typeface="Calibri"/>
                <a:sym typeface="Calibri"/>
              </a:rPr>
              <a:t> tools if they are installed. These are fact libraries from Chef and Puppet, respectively. (These may also be disabled via gather_subset:). </a:t>
            </a:r>
            <a:r>
              <a:rPr lang="en-US" sz="1350">
                <a:solidFill>
                  <a:schemeClr val="dk1"/>
                </a:solidFill>
                <a:latin typeface="Calibri"/>
                <a:ea typeface="Calibri"/>
                <a:cs typeface="Calibri"/>
                <a:sym typeface="Calibri"/>
              </a:rPr>
              <a:t>playbook will fail and will stop running, so we can also skip that using some flags, can turn off the gathering flags to limit the amount of data flying around the network - ICMP packet , ping command. Ping command is not used using ICMP , python module is packaged and sent to the machine, and then put in the temp folder, and then run and deleted, and returned back to the host.</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0" i="1" lang="en-US" sz="1200" u="none" cap="none" strike="noStrike">
                <a:solidFill>
                  <a:schemeClr val="dk1"/>
                </a:solidFill>
                <a:latin typeface="Calibri"/>
                <a:ea typeface="Calibri"/>
                <a:cs typeface="Calibri"/>
                <a:sym typeface="Calibri"/>
              </a:rPr>
              <a:t>Source: Definitions pulled directly from the official Ansible glossary at: http://docs.ansible.com</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3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1:notes"/>
          <p:cNvSpPr txBox="1"/>
          <p:nvPr>
            <p:ph idx="1" type="body"/>
          </p:nvPr>
        </p:nvSpPr>
        <p:spPr>
          <a:xfrm>
            <a:off x="372168" y="5319510"/>
            <a:ext cx="6551374" cy="382449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rPr>
              <a:t>Jumping between modules:</a:t>
            </a:r>
            <a:endParaRPr sz="1200"/>
          </a:p>
          <a:p>
            <a:pPr indent="0" lvl="1" marL="457200" marR="0" rtl="0" algn="l">
              <a:spcBef>
                <a:spcPts val="600"/>
              </a:spcBef>
              <a:spcAft>
                <a:spcPts val="0"/>
              </a:spcAft>
              <a:buNone/>
            </a:pPr>
            <a:r>
              <a:rPr b="1" i="0" lang="en-US" sz="1200" u="none" cap="none" strike="noStrike">
                <a:solidFill>
                  <a:schemeClr val="dk1"/>
                </a:solidFill>
              </a:rPr>
              <a:t>Command vs Shell modules: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Command: </a:t>
            </a:r>
            <a:r>
              <a:rPr i="0" lang="en-US" sz="1200" u="none" cap="none" strike="noStrike">
                <a:solidFill>
                  <a:schemeClr val="dk1"/>
                </a:solidFill>
              </a:rPr>
              <a:t>The command module takes the command name followed by a list of space-delimited arguments. The given command will be executed on all selected nodes. It will not be processed through the shell, so variables like $HOME and operations like "&lt;", "&gt;", "|", and "&amp;" will not work (use the shell module if you need these features).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Shell: </a:t>
            </a:r>
            <a:r>
              <a:rPr i="0" lang="en-US" sz="1200" u="none" cap="none" strike="noStrike">
                <a:solidFill>
                  <a:schemeClr val="dk1"/>
                </a:solidFill>
              </a:rPr>
              <a:t>The shell module takes the command name followed by a list of space-delimited arguments. It is almost exactly like the command module but runs the command through a shell (/bin/sh) on the remote node.</a:t>
            </a:r>
            <a:endParaRPr i="0" sz="1200" u="none" cap="none" strike="noStrike">
              <a:solidFill>
                <a:schemeClr val="dk1"/>
              </a:solidFill>
            </a:endParaRPr>
          </a:p>
          <a:p>
            <a:pPr indent="0" lvl="1" marL="457200" marR="0" rtl="0" algn="l">
              <a:spcBef>
                <a:spcPts val="600"/>
              </a:spcBef>
              <a:spcAft>
                <a:spcPts val="0"/>
              </a:spcAft>
              <a:buClr>
                <a:schemeClr val="dk1"/>
              </a:buClr>
              <a:buSzPts val="1000"/>
              <a:buFont typeface="Noto Sans Symbols"/>
              <a:buNone/>
            </a:pPr>
            <a:r>
              <a:rPr b="1" i="0" lang="en-US" sz="1200" u="none" cap="none" strike="noStrike">
                <a:solidFill>
                  <a:schemeClr val="dk1"/>
                </a:solidFill>
              </a:rPr>
              <a:t>Understanding the input, output, configuration, and DSL formats seen and used in Ansible: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Ansible and inventory configuration: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Custom facts in facts.d: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Variables: YAML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Playbooks: YAML format, with key=value format inline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Booleans: Variable - yes/no format in some places and True/False format in other places</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introspection of facts: JSON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playbook runs: Ansible specific</a:t>
            </a:r>
            <a:endParaRPr sz="1200"/>
          </a:p>
          <a:p>
            <a:pPr indent="0" lvl="1" marL="457200" marR="0" rtl="0" algn="l">
              <a:spcBef>
                <a:spcPts val="600"/>
              </a:spcBef>
              <a:spcAft>
                <a:spcPts val="0"/>
              </a:spcAft>
              <a:buNone/>
            </a:pPr>
            <a:r>
              <a:rPr b="1" i="0" lang="en-US" sz="1200" u="none" cap="none" strike="noStrike">
                <a:solidFill>
                  <a:schemeClr val="dk1"/>
                </a:solidFill>
              </a:rPr>
              <a:t>Target dependencies example: </a:t>
            </a:r>
            <a:r>
              <a:rPr i="0" lang="en-US" sz="1200" u="none" cap="none" strike="noStrike">
                <a:solidFill>
                  <a:schemeClr val="dk1"/>
                </a:solidFill>
              </a:rPr>
              <a:t>Target OS differences: Linux distributions with different package managers will need different modules used, such as yum, rpm, pacman, etc…</a:t>
            </a:r>
            <a:endParaRPr sz="1200"/>
          </a:p>
          <a:p>
            <a:pPr indent="0" lvl="1" marL="457200" marR="0" rtl="0" algn="l">
              <a:spcBef>
                <a:spcPts val="600"/>
              </a:spcBef>
              <a:spcAft>
                <a:spcPts val="0"/>
              </a:spcAft>
              <a:buNone/>
            </a:pPr>
            <a:r>
              <a:rPr i="0" lang="en-US" sz="1200" u="none" cap="none" strike="noStrike">
                <a:solidFill>
                  <a:schemeClr val="dk1"/>
                </a:solidFill>
              </a:rPr>
              <a:t>Don’t forget about your network dependencies: Common problems arise out of misconfigured DNS, or communication related settings, especially with regards to host files. </a:t>
            </a:r>
            <a:endParaRPr i="0" sz="1200" u="none" cap="none" strike="noStrike">
              <a:solidFill>
                <a:schemeClr val="dk1"/>
              </a:solidFill>
            </a:endParaRPr>
          </a:p>
          <a:p>
            <a:pPr indent="0" lvl="1" marL="457200" marR="0" rtl="0" algn="l">
              <a:spcBef>
                <a:spcPts val="600"/>
              </a:spcBef>
              <a:spcAft>
                <a:spcPts val="0"/>
              </a:spcAft>
              <a:buNone/>
            </a:pPr>
            <a:r>
              <a:t/>
            </a:r>
            <a:endParaRPr i="0" sz="1200" u="none" cap="none" strike="noStrike">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3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ansible does nothing except a state management config tool, it asks the hosts “do u look like this “ if hosts says yes, nothing happens, if host says no, ansible says let me know when u r done, and it wont execute a task if its already done, like if the file is already copied it won’t do it again, it doesn’t check the content of the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core and custom modules - core modules which are already built with ansible (</a:t>
            </a:r>
            <a:r>
              <a:rPr lang="en-US" u="sng">
                <a:solidFill>
                  <a:schemeClr val="hlink"/>
                </a:solidFill>
                <a:hlinkClick r:id="rId2"/>
              </a:rPr>
              <a:t>https://docs.ansible.com/ansible/devel/modules/list_of_all_modules.html</a:t>
            </a:r>
            <a:r>
              <a:rPr lang="en-US"/>
              <a:t> ) , custom modules are anything that you write for a specific task. host can be a </a:t>
            </a:r>
            <a:r>
              <a:rPr lang="en-US"/>
              <a:t>switch</a:t>
            </a:r>
            <a:r>
              <a:rPr lang="en-US"/>
              <a:t>, router, firewall, vm anything that we are trying to configure.</a:t>
            </a:r>
            <a:endParaRPr/>
          </a:p>
          <a:p>
            <a:pPr indent="0" lvl="0" marL="0" rtl="0" algn="l">
              <a:spcBef>
                <a:spcPts val="0"/>
              </a:spcBef>
              <a:spcAft>
                <a:spcPts val="0"/>
              </a:spcAft>
              <a:buNone/>
            </a:pPr>
            <a:r>
              <a:rPr lang="en-US"/>
              <a:t>-- connection module like using ssh, or using windows remote management, or windows powershell , mainly host dependent.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lang="en-US" sz="1200">
                <a:solidFill>
                  <a:schemeClr val="dk1"/>
                </a:solidFill>
                <a:latin typeface="Calibri"/>
                <a:ea typeface="Calibri"/>
                <a:cs typeface="Calibri"/>
                <a:sym typeface="Calibri"/>
              </a:rPr>
              <a:t>--- rather than hard coding the environment variables, or DNS names, better to save them as variables. some may need to be secret (firewall port), an admin password (shd be secret) shd use something like ansible vault, knowing how to write python and powershell need to be writing custom modules.</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First Point:</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Incorrectly configuring SSH can have dire consequences. For instance: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For vagrant vms</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Host</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192</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168</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33</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*.testapp.dev</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StrictHostKeyChecking</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no</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UserKnownHostsFile</a:t>
            </a:r>
            <a:r>
              <a:rPr b="0" i="0" lang="en-US" sz="1200" u="none" cap="none" strike="noStrike">
                <a:solidFill>
                  <a:schemeClr val="dk1"/>
                </a:solidFill>
                <a:latin typeface="Calibri"/>
                <a:ea typeface="Calibri"/>
                <a:cs typeface="Calibri"/>
                <a:sym typeface="Calibri"/>
              </a:rPr>
              <a:t>=/dev/null</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LogLevel</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ERROR</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This config is great for a NON PRODUCTION environment and simplifies things, however it should NOT be used in production environments as it opens up major security vulnerabilities.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50">
              <a:solidFill>
                <a:schemeClr val="dk1"/>
              </a:solidFill>
              <a:latin typeface="Calibri"/>
              <a:ea typeface="Calibri"/>
              <a:cs typeface="Calibri"/>
              <a:sym typeface="Calibri"/>
            </a:endParaRPr>
          </a:p>
          <a:p>
            <a:pPr indent="0" lvl="1" marL="457200" marR="0" rtl="0" algn="l">
              <a:spcBef>
                <a:spcPts val="0"/>
              </a:spcBef>
              <a:spcAft>
                <a:spcPts val="0"/>
              </a:spcAft>
              <a:buNone/>
            </a:pPr>
            <a:r>
              <a:rPr lang="en-US" sz="1050">
                <a:solidFill>
                  <a:schemeClr val="dk1"/>
                </a:solidFill>
                <a:latin typeface="Calibri"/>
                <a:ea typeface="Calibri"/>
                <a:cs typeface="Calibri"/>
                <a:sym typeface="Calibri"/>
              </a:rPr>
              <a:t>use org level ssh set up and when using github or gitlab get ansible to communicate so it can use ssh to securely do so. setup and deploy playbooks are better if kept separate.</a:t>
            </a:r>
            <a:endParaRPr sz="1050">
              <a:solidFill>
                <a:schemeClr val="dk1"/>
              </a:solidFill>
              <a:latin typeface="Calibri"/>
              <a:ea typeface="Calibri"/>
              <a:cs typeface="Calibri"/>
              <a:sym typeface="Calibri"/>
            </a:endParaRPr>
          </a:p>
        </p:txBody>
      </p:sp>
      <p:cxnSp>
        <p:nvCxnSpPr>
          <p:cNvPr id="681" name="Google Shape;681;p33:notes"/>
          <p:cNvCxnSpPr/>
          <p:nvPr/>
        </p:nvCxnSpPr>
        <p:spPr>
          <a:xfrm>
            <a:off x="372168" y="57547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3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4:notes"/>
          <p:cNvSpPr txBox="1"/>
          <p:nvPr>
            <p:ph idx="1" type="body"/>
          </p:nvPr>
        </p:nvSpPr>
        <p:spPr>
          <a:xfrm>
            <a:off x="372168" y="341314"/>
            <a:ext cx="672967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Second Point:</a:t>
            </a:r>
            <a:endParaRPr b="1"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Repository proper use (Github):</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Add Github to known_hosts the correct, and secure way:</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To easily obtain the key from github:</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ssh-keyscan -t rsa github.com</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Then, create a task to securely lookup the key, and securely set it using the “lookup” feature: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 </a:t>
            </a:r>
            <a:r>
              <a:rPr b="0" i="0" lang="en-US" sz="1200" u="none" cap="none" strike="noStrike">
                <a:solidFill>
                  <a:schemeClr val="dk1"/>
                </a:solidFill>
                <a:latin typeface="Calibri"/>
                <a:ea typeface="Calibri"/>
                <a:cs typeface="Calibri"/>
                <a:sym typeface="Calibri"/>
              </a:rPr>
              <a:t>name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ensure github.com is a known host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lineinfile</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dest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/root/.ssh/known_hosts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create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yes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present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lookup('pipe',</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'ssh-keyscan</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rsa</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regexp</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NOTE: If you have a lot of target servers, this could cause problems and </a:t>
            </a:r>
            <a:r>
              <a:rPr b="0" i="0" lang="en-US" sz="1200" u="none" cap="none" strike="noStrike">
                <a:solidFill>
                  <a:schemeClr val="dk1"/>
                </a:solidFill>
                <a:latin typeface="Calibri"/>
                <a:ea typeface="Calibri"/>
                <a:cs typeface="Calibri"/>
                <a:sym typeface="Calibri"/>
              </a:rPr>
              <a:t>accept_hostkeys=yes</a:t>
            </a:r>
            <a:r>
              <a:rPr b="1" i="0" lang="en-US" sz="1200" u="none" cap="none" strike="noStrike">
                <a:solidFill>
                  <a:schemeClr val="dk1"/>
                </a:solidFill>
                <a:latin typeface="Calibri"/>
                <a:ea typeface="Calibri"/>
                <a:cs typeface="Calibri"/>
                <a:sym typeface="Calibri"/>
              </a:rPr>
              <a:t> should be used in your git task instead.</a:t>
            </a:r>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Third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group_vars/all can be a directory and all files in there can have variables for all hosts. Knowing that, you can have separate files for secure and non-secure configs. You can also use ansible-vault to encrypt your secret vars file, if desired.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Fourth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ensure consistency between your provisioned environments, organize your setup and deploy playbooks appropriately. For example, when using package modules, when setting the state=present, or state=latest, remember that by using latest, it will ensure the package gets updated, while the state=present will simply ensure the package is installed, whether or not it has been previously. This ensures you know precisely what the resulting configuration will be.</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689" name="Google Shape;689;p34:notes"/>
          <p:cNvCxnSpPr/>
          <p:nvPr/>
        </p:nvCxnSpPr>
        <p:spPr>
          <a:xfrm>
            <a:off x="372168" y="6142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0" name="Google Shape;690;p34:notes"/>
          <p:cNvCxnSpPr/>
          <p:nvPr/>
        </p:nvCxnSpPr>
        <p:spPr>
          <a:xfrm>
            <a:off x="433128" y="39670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1" name="Google Shape;691;p34:notes"/>
          <p:cNvCxnSpPr/>
          <p:nvPr/>
        </p:nvCxnSpPr>
        <p:spPr>
          <a:xfrm>
            <a:off x="402648" y="54300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3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While SSH is not the</a:t>
            </a:r>
            <a:r>
              <a:rPr b="1" lang="en-US" sz="1200">
                <a:solidFill>
                  <a:srgbClr val="595959"/>
                </a:solidFill>
                <a:latin typeface="Calibri"/>
                <a:ea typeface="Calibri"/>
                <a:cs typeface="Calibri"/>
                <a:sym typeface="Calibri"/>
              </a:rPr>
              <a:t> only transport protocol that can be used with Ansible, it has the widest acceptance in the community. There are multiple Python API’s for disseminating connection types callbacks. </a:t>
            </a:r>
            <a:endParaRPr b="1" sz="12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Authenticating</a:t>
            </a:r>
            <a:r>
              <a:rPr b="1" lang="en-US" sz="1200">
                <a:solidFill>
                  <a:srgbClr val="595959"/>
                </a:solidFill>
                <a:latin typeface="Calibri"/>
                <a:ea typeface="Calibri"/>
                <a:cs typeface="Calibri"/>
                <a:sym typeface="Calibri"/>
              </a:rPr>
              <a:t> with SSH Keys</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SSH key pairs are two cryptographically secure keys that can be used to authenticate a client to an SSH server.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Each key pair consists of a public key and a private key.</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private key is retained by the client and should be kept absolutely secret.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Any compromise of the private key will allow the attacker to log into servers that are configured with the associated public key without additional authentication.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As an additional precaution, the key can be encrypted on disk with a passphrase.</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associated public key can be shared freely without any negative consequences.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can be used to encrypt messages that </a:t>
            </a:r>
            <a:r>
              <a:rPr b="1" i="0" lang="en-US" sz="1200">
                <a:solidFill>
                  <a:schemeClr val="dk1"/>
                </a:solidFill>
                <a:latin typeface="Calibri"/>
                <a:ea typeface="Calibri"/>
                <a:cs typeface="Calibri"/>
                <a:sym typeface="Calibri"/>
              </a:rPr>
              <a:t>only</a:t>
            </a:r>
            <a:r>
              <a:rPr b="0" i="0" lang="en-US" sz="1200">
                <a:solidFill>
                  <a:schemeClr val="dk1"/>
                </a:solidFill>
                <a:latin typeface="Calibri"/>
                <a:ea typeface="Calibri"/>
                <a:cs typeface="Calibri"/>
                <a:sym typeface="Calibri"/>
              </a:rPr>
              <a:t> the private key can decrypt.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This property is employed as a way of authenticating using the key pair.</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is uploaded to a remote server that you want to be able to log into with SSH.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key is added to a special file within the user account you will be logging into called ~/.ssh/authorized_keys.</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When a client attempts to authenticate using SSH keys, the server can test the client on whether they are in possession of the private key.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If the client can prove that it owns the private key, a shell session is spawned or the requested command is executed.</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1" lang="en-US" sz="1200">
                <a:solidFill>
                  <a:schemeClr val="dk1"/>
                </a:solidFill>
                <a:latin typeface="Calibri"/>
                <a:ea typeface="Calibri"/>
                <a:cs typeface="Calibri"/>
                <a:sym typeface="Calibri"/>
              </a:rPr>
              <a:t>Source: https://www.digitalocean.com/community/tutorials/how-to-configure-ssh-key-based-authentication-on-a-linux-server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699" name="Google Shape;699;p39:notes"/>
          <p:cNvCxnSpPr/>
          <p:nvPr/>
        </p:nvCxnSpPr>
        <p:spPr>
          <a:xfrm>
            <a:off x="372168" y="581671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Creating SSH Keys</a:t>
            </a:r>
            <a:endParaRPr b="1" sz="16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utility will prompt you to select a location for the keys that will be generated. By default, the keys will be stored in the ~/.ssh directory within your user's home directory.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private key will be called ”id_rsa” and the associated public key will be called ”id_rsa.pub”.</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Usually, it is best to stick with the default location at this stage. Doing so will allow your SSH client to automatically find your SSH keys when attempting to authenticate.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would like to choose a non-standard path, type that in now, otherwise, press ENTER to accept the default.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had previously generated an SSH key pair, you may see a prompt that looks like this:</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/home/username/.ssh/id_rsa already exists. Overwrite (y/n)?</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17" name="Google Shape;717;p40: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4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41: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only a couple of dependencies, such as installing vagrant and VirtualBox, in just two commands, it is possible to get Vagrant up and running:</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init hashicorp/precise64</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up</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Vagrant makes use of boxes, or base images able to be cloned quickly and easily without bogging down the system with full VMs which may be bulky and slow to provision. Once the box has been downloaded, it is globally stored for the current user. </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4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4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This is an example of a simple Vagrantfile. We can take a look and describe what is happening in this file. Simply enough, it is setting the Vagrant version, configuring a VM running Ubuntu, namely the trusty64 build, setting the SSH behavior of the VM while enabling verbose output, finally running the Ansible playbook named “playbook.yml”.</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4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4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4:notes"/>
          <p:cNvSpPr txBox="1"/>
          <p:nvPr>
            <p:ph idx="1" type="body"/>
          </p:nvPr>
        </p:nvSpPr>
        <p:spPr>
          <a:xfrm>
            <a:off x="372168" y="5439906"/>
            <a:ext cx="6592512" cy="344057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addition to the base machine provided as your Ansible controller, </a:t>
            </a:r>
            <a:r>
              <a:rPr b="0" i="0" lang="en-US" sz="1200" u="none" cap="none" strike="noStrike">
                <a:solidFill>
                  <a:schemeClr val="dk1"/>
                </a:solidFill>
                <a:latin typeface="Calibri"/>
                <a:ea typeface="Calibri"/>
                <a:cs typeface="Calibri"/>
                <a:sym typeface="Calibri"/>
              </a:rPr>
              <a:t>there are a number of other virtual hosts your will have access to:</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installation.local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helloworld.local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docker.local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gogs.local</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SSH keys have already been configured for your assigned student account on each of these hosts.</a:t>
            </a:r>
            <a:endParaRPr/>
          </a:p>
          <a:p>
            <a:pPr indent="0" lvl="1" marL="457200" marR="0" rtl="0" algn="l">
              <a:spcBef>
                <a:spcPts val="6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0" i="0" lang="en-US" sz="1000" u="none" cap="none" strike="noStrike">
                <a:solidFill>
                  <a:schemeClr val="dk1"/>
                </a:solidFill>
                <a:latin typeface="Calibri"/>
                <a:ea typeface="Calibri"/>
                <a:cs typeface="Calibri"/>
                <a:sym typeface="Calibri"/>
              </a:rPr>
              <a:t>**We will also provide instructions on how you can build a lab environment after class that matches our class lab pretty closely.</a:t>
            </a:r>
            <a:endParaRPr b="1" i="0" sz="1000" u="none" cap="none" strike="noStrike">
              <a:solidFill>
                <a:srgbClr val="7F7F7F"/>
              </a:solidFill>
              <a:latin typeface="Calibri"/>
              <a:ea typeface="Calibri"/>
              <a:cs typeface="Calibri"/>
              <a:sym typeface="Calibri"/>
            </a:endParaRPr>
          </a:p>
          <a:p>
            <a:pPr indent="0" lvl="1" marL="457200" marR="0" rtl="0" algn="l">
              <a:lnSpc>
                <a:spcPct val="100000"/>
              </a:lnSpc>
              <a:spcBef>
                <a:spcPts val="6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cxnSp>
        <p:nvCxnSpPr>
          <p:cNvPr id="753" name="Google Shape;753;p44:notes"/>
          <p:cNvCxnSpPr/>
          <p:nvPr/>
        </p:nvCxnSpPr>
        <p:spPr>
          <a:xfrm>
            <a:off x="372168" y="59186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4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4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hardware level is like ESX, hypervisor etc</a:t>
            </a:r>
            <a:endParaRPr/>
          </a:p>
          <a:p>
            <a:pPr indent="0" lvl="0" marL="0" rtl="0" algn="l">
              <a:spcBef>
                <a:spcPts val="0"/>
              </a:spcBef>
              <a:spcAft>
                <a:spcPts val="0"/>
              </a:spcAft>
              <a:buNone/>
            </a:pPr>
            <a:r>
              <a:rPr lang="en-US"/>
              <a:t>-- platform or Appn level has some serious security flaws, has a high level of abstraction (mesosphere)</a:t>
            </a:r>
            <a:endParaRPr/>
          </a:p>
          <a:p>
            <a:pPr indent="0" lvl="0" marL="0" rtl="0" algn="l">
              <a:spcBef>
                <a:spcPts val="0"/>
              </a:spcBef>
              <a:spcAft>
                <a:spcPts val="0"/>
              </a:spcAft>
              <a:buNone/>
            </a:pPr>
            <a:r>
              <a:rPr lang="en-US"/>
              <a:t>-- OS level is like virtualbox, vmware uses hypervisor internally but slow provisioning speed</a:t>
            </a:r>
            <a:endParaRPr/>
          </a:p>
          <a:p>
            <a:pPr indent="0" lvl="0" marL="0" rtl="0" algn="l">
              <a:spcBef>
                <a:spcPts val="0"/>
              </a:spcBef>
              <a:spcAft>
                <a:spcPts val="0"/>
              </a:spcAft>
              <a:buNone/>
            </a:pPr>
            <a:r>
              <a:rPr lang="en-US"/>
              <a:t>-- Containerization similar to OS level, but does not have a separate OS for every container thats running,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4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46: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Using Ansible to manage cloud infrastructure</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Unless you have been living under a rock for the last ten years, you will likely have been inundated with one of the industry’s favorite buzz words: “cloud”.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“Cloud” has been so overused it’s original intention has almost been lost, but in this context what we are talking about is infrastructure as a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 this essentially means is rather than needing to purchase hardware, install it in a rack in some data center, patch it in to a network, install some virtualization hypervisor on it like VMware or OpenStack, you simply rent some computing resources from a third party vendor such as Amazon, Google, RackSpace, DigitalOcean or one of the many other providers out there who offer this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Often these resources are bundled where you rent an instance that comes with X number of CPU cores, X amount of RAM and X amount of storage for a period of time.  Some cloud instances have a very short life span, created just long enough to build a project and execute a test suite and then destroyed again, and some run indefinitely.</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70" name="Google Shape;770;p46:notes"/>
          <p:cNvCxnSpPr/>
          <p:nvPr/>
        </p:nvCxnSpPr>
        <p:spPr>
          <a:xfrm>
            <a:off x="372168" y="5762816"/>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4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4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4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1" marL="457200" rtl="0" algn="l">
              <a:spcBef>
                <a:spcPts val="0"/>
              </a:spcBef>
              <a:spcAft>
                <a:spcPts val="0"/>
              </a:spcAft>
              <a:buClr>
                <a:schemeClr val="dk1"/>
              </a:buClr>
              <a:buFont typeface="Arial"/>
              <a:buNone/>
            </a:pPr>
            <a:r>
              <a:rPr b="1" lang="en-US" sz="1200">
                <a:solidFill>
                  <a:srgbClr val="7F7F7F"/>
                </a:solidFill>
                <a:latin typeface="Calibri"/>
                <a:ea typeface="Calibri"/>
                <a:cs typeface="Calibri"/>
                <a:sym typeface="Calibri"/>
              </a:rPr>
              <a:t>Accessing the Lab Environment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access the lab environment with SSH to </a:t>
            </a:r>
            <a:r>
              <a:rPr b="1" lang="en-US" sz="1200">
                <a:solidFill>
                  <a:schemeClr val="dk1"/>
                </a:solidFill>
                <a:latin typeface="Calibri"/>
                <a:ea typeface="Calibri"/>
                <a:cs typeface="Calibri"/>
                <a:sym typeface="Calibri"/>
              </a:rPr>
              <a:t>studentX@techtownlab.com</a:t>
            </a: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would replace X with your assigned student number. For example, if your student number is 10, then your username, and lab environment  would be:</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student10@techtownlab.com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password is set to </a:t>
            </a:r>
            <a:r>
              <a:rPr b="1" lang="en-US" sz="1200">
                <a:solidFill>
                  <a:schemeClr val="dk1"/>
                </a:solidFill>
                <a:latin typeface="Calibri"/>
                <a:ea typeface="Calibri"/>
                <a:cs typeface="Calibri"/>
                <a:sym typeface="Calibri"/>
              </a:rPr>
              <a:t>"techtownlab"</a:t>
            </a:r>
            <a:r>
              <a:rPr lang="en-US" sz="1200">
                <a:solidFill>
                  <a:schemeClr val="dk1"/>
                </a:solidFill>
                <a:latin typeface="Calibri"/>
                <a:ea typeface="Calibri"/>
                <a:cs typeface="Calibri"/>
                <a:sym typeface="Calibri"/>
              </a:rPr>
              <a:t> by default.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you don't have an SSH client available, let your instructor know at once so this can be resolved, otherwise, until then you can still perform the exercises by browsing to https://ssh.techtownlab.com/ and use the web SSH client.</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rgbClr val="7F7F7F"/>
                </a:solidFill>
                <a:latin typeface="Calibri"/>
                <a:ea typeface="Calibri"/>
                <a:cs typeface="Calibri"/>
                <a:sym typeface="Calibri"/>
              </a:rPr>
              <a:t>Ansible Easy Install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have already installed Ansible on the lab environment for you, but as a first exercise, we are going to show you how to install Ansible on a base installation of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From your default lab environment, SSH to the installation.local host where we will perform the install by entering the following:</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None/>
            </a:pPr>
            <a:r>
              <a:rPr b="1" lang="en-US" sz="1200">
                <a:solidFill>
                  <a:schemeClr val="dk1"/>
                </a:solidFill>
                <a:latin typeface="Calibri"/>
                <a:ea typeface="Calibri"/>
                <a:cs typeface="Calibri"/>
                <a:sym typeface="Calibri"/>
              </a:rPr>
              <a:t>$ ssh installation.local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There are a number of ways we can install Ansible, by checking out the git repository and installing from source, by using the PIP Python package manager, or by using RPM packages available for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going to install from the RPM packages that are kept up-to-date with the current stable release.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 packages are part of EPEL, so the first thing we need to do is enable the EPEL package repository. To do this, enter:</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epel-release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can then go ahead and install Ansible by: </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ansible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can check that Ansible is installed and working by checking its version number by entering this:</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 --version</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now going to "exit" from our installation host and return to our Ansible controller host which we will use for future exercises.</a:t>
            </a:r>
            <a:endParaRPr sz="1200">
              <a:solidFill>
                <a:schemeClr val="dk1"/>
              </a:solidFill>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rPr i="1" lang="en-US" sz="1200">
                <a:solidFill>
                  <a:schemeClr val="dk1"/>
                </a:solidFill>
                <a:latin typeface="Calibri"/>
                <a:ea typeface="Calibri"/>
                <a:cs typeface="Calibri"/>
                <a:sym typeface="Calibri"/>
              </a:rPr>
              <a:t>To find out how to install Ansible on other distributions or from source, consult the online documentation at http://docs.ansible.com/ansible/intro_installation.html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5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52: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5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53: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5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54: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using the “</a:t>
            </a: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tool, low level commands can be used in an ad-hoc fashion. An ad-hoc command is something that you might type in to do something really quick, but don’t want to save for later. Think of these as the equivalent to running a command manually, as opposed to automatically like we see when we use playbooks.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tool is used to execute our playbooks on the designated hosts or environments.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tool allows us to communicate with the ansible-galaxy website/web server, to access community resources, such as roles, or if so inclined, to submit your own role to the community.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Ansible-vault</a:t>
            </a:r>
            <a:r>
              <a:rPr b="0" i="0" lang="en-US" sz="1200" u="none" cap="none" strike="noStrike">
                <a:solidFill>
                  <a:schemeClr val="dk1"/>
                </a:solidFill>
                <a:latin typeface="Calibri"/>
                <a:ea typeface="Calibri"/>
                <a:cs typeface="Calibri"/>
                <a:sym typeface="Calibri"/>
              </a:rPr>
              <a:t> is a tool to integrate higher levels of security into our orchestration. Things that can be done with ansible-vault are: Encrypting, decrypting and managing encrypted files in Ansible, and even running encrypted playbooks with vault.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3bc0b753e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43bc0b753e_0_6:notes"/>
          <p:cNvSpPr txBox="1"/>
          <p:nvPr>
            <p:ph idx="1" type="body"/>
          </p:nvPr>
        </p:nvSpPr>
        <p:spPr>
          <a:xfrm>
            <a:off x="372168" y="5393410"/>
            <a:ext cx="6592500" cy="3487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ansible-doc –l  - A list of all modules available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ansible-doc yum - Documentation on the selected item, namely here the yum package manager.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overall objective for modules, both current and prospectively in the future, is to have.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5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55:notes"/>
          <p:cNvSpPr txBox="1"/>
          <p:nvPr>
            <p:ph idx="1" type="body"/>
          </p:nvPr>
        </p:nvSpPr>
        <p:spPr>
          <a:xfrm>
            <a:off x="372168" y="5486400"/>
            <a:ext cx="6592512" cy="33940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are simply examples, running these in your lab environment may not provide the intended result.  There are modules available for yum and apt. Here are some </a:t>
            </a:r>
            <a:r>
              <a:rPr b="0" i="0" lang="en-US" sz="1200" u="sng" cap="none" strike="noStrike">
                <a:solidFill>
                  <a:schemeClr val="dk1"/>
                </a:solidFill>
                <a:latin typeface="Calibri"/>
                <a:ea typeface="Calibri"/>
                <a:cs typeface="Calibri"/>
                <a:sym typeface="Calibri"/>
              </a:rPr>
              <a:t>examples</a:t>
            </a:r>
            <a:r>
              <a:rPr b="0" i="0" lang="en-US" sz="1200" u="none" cap="none" strike="noStrike">
                <a:solidFill>
                  <a:schemeClr val="dk1"/>
                </a:solidFill>
                <a:latin typeface="Calibri"/>
                <a:ea typeface="Calibri"/>
                <a:cs typeface="Calibri"/>
                <a:sym typeface="Calibri"/>
              </a:rPr>
              <a:t> with yum.</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but not updated you could use:</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with a </a:t>
            </a:r>
            <a:r>
              <a:rPr b="0" i="0" lang="en-US" sz="1200" u="sng" cap="none" strike="noStrike">
                <a:solidFill>
                  <a:schemeClr val="dk1"/>
                </a:solidFill>
                <a:latin typeface="Calibri"/>
                <a:ea typeface="Calibri"/>
                <a:cs typeface="Calibri"/>
                <a:sym typeface="Calibri"/>
              </a:rPr>
              <a:t>specific</a:t>
            </a:r>
            <a:r>
              <a:rPr b="0" i="0" lang="en-US" sz="1200" u="none" cap="none" strike="noStrike">
                <a:solidFill>
                  <a:schemeClr val="dk1"/>
                </a:solidFill>
                <a:latin typeface="Calibri"/>
                <a:ea typeface="Calibri"/>
                <a:cs typeface="Calibri"/>
                <a:sym typeface="Calibri"/>
              </a:rPr>
              <a: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"name=acme-1.5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at the latest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state=latest"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Alternatively, if you wanted to ensure a package </a:t>
            </a:r>
            <a:r>
              <a:rPr b="0" i="0" lang="en-US" sz="1200" u="sng" cap="none" strike="noStrike">
                <a:solidFill>
                  <a:schemeClr val="dk1"/>
                </a:solidFill>
                <a:latin typeface="Calibri"/>
                <a:ea typeface="Calibri"/>
                <a:cs typeface="Calibri"/>
                <a:sym typeface="Calibri"/>
              </a:rPr>
              <a:t>is not </a:t>
            </a:r>
            <a:r>
              <a:rPr b="0" i="0" lang="en-US" sz="1200" u="none" cap="none" strike="noStrike">
                <a:solidFill>
                  <a:schemeClr val="dk1"/>
                </a:solidFill>
                <a:latin typeface="Calibri"/>
                <a:ea typeface="Calibri"/>
                <a:cs typeface="Calibri"/>
                <a:sym typeface="Calibri"/>
              </a:rPr>
              <a:t>installed:</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state=absent"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has modules for managing packages under many platforms. If there isn’t a module for your package manager, you can install packages using the command module or even contribute a module that you’ve created for your package manager. This practice is how Ansible continues to thrive in the open source community.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56:notes"/>
          <p:cNvSpPr txBox="1"/>
          <p:nvPr>
            <p:ph idx="1" type="body"/>
          </p:nvPr>
        </p:nvSpPr>
        <p:spPr>
          <a:xfrm>
            <a:off x="372168" y="5516880"/>
            <a:ext cx="6592512" cy="33635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Again, the examples here may not work if tried in your student environment, and are not intended to, necessarily. The tasks in your lab exercises match the lab configurations provided.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Example use of the user and the service modules: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password=&lt;encrypted password here&gt;"</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state=absent“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started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Alternatively, restart a service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state=restarted"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stopped:</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state=stopped"</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3bc0b753e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43bc0b753e_0_20:notes"/>
          <p:cNvSpPr txBox="1"/>
          <p:nvPr>
            <p:ph idx="1" type="body"/>
          </p:nvPr>
        </p:nvSpPr>
        <p:spPr>
          <a:xfrm>
            <a:off x="511444" y="5486400"/>
            <a:ext cx="6411600" cy="88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Inventory</a:t>
            </a: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file (by default, Ansible uses a simple INI format) that describes Hosts and Groups in Ansible.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Inventory can also be provided via an Inventory Script (sometimes called an “External Inventory Script”).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3bc0b753e_0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g43bc0b753e_0_2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Performing actions on host groups</a:t>
            </a:r>
            <a:endParaRPr sz="1200"/>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When performing configuration tasks, we typically want to perform actions on groups of hosts, rather than on an individual host.</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Consider our example inventory which defines two web nodes, and one database node: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[vagrant@ansible vagrant]$ cat hosts </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 ansible_ssh_host=10.2.3.20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 ansible_ssh_host=10.2.3.30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 ansible_ssh_host=10.2.3.40</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[web]</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[database]</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Ansible automatically defines a group called all which includes all of the hosts in the inventory.</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49" name="Google Shape;849;g43bc0b753e_0_26: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5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57:notes"/>
          <p:cNvSpPr txBox="1"/>
          <p:nvPr>
            <p:ph idx="1" type="body"/>
          </p:nvPr>
        </p:nvSpPr>
        <p:spPr>
          <a:xfrm>
            <a:off x="372168" y="5377912"/>
            <a:ext cx="6592512" cy="350256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is a commercial tool from the company behind Ansible, Ansible 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https://www.ansible.com/tower.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comprehensive tool that will help you manage Ansible job runs, implement access control, see a history of who ran what and when, and provide you with Ansible job scheduling.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 use by a lot of organizations who use Ansible is Rundeck: </a:t>
            </a:r>
            <a:r>
              <a:rPr b="1" i="0" lang="en-US" sz="1200" u="none" cap="none" strike="noStrike">
                <a:solidFill>
                  <a:schemeClr val="dk1"/>
                </a:solidFill>
                <a:latin typeface="Calibri"/>
                <a:ea typeface="Calibri"/>
                <a:cs typeface="Calibri"/>
                <a:sym typeface="Calibri"/>
              </a:rPr>
              <a:t>http://rundeck.org/  </a:t>
            </a:r>
            <a:r>
              <a:rPr b="0" i="0" lang="en-US" sz="1200" u="none" cap="none" strike="noStrike">
                <a:solidFill>
                  <a:schemeClr val="dk1"/>
                </a:solidFill>
                <a:latin typeface="Calibri"/>
                <a:ea typeface="Calibri"/>
                <a:cs typeface="Calibri"/>
                <a:sym typeface="Calibri"/>
              </a:rPr>
              <a:t>Like Ansible Tower, Rundeck allows you to preconfigure Ansible jobs that can be run with a click of a web interface.  You can set up access control around who is allowed to run what, and you can see a history of what was run and what the output was.  There are even roles on Ansible Galaxy that will help you install and configure Rundeck in your environment.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last tool we will mention here is The Foreman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https://theforeman.org/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provisioning and reporting tool for your infrastructure. It can manage physical servers, VMware and OpenStack virtualization and integrate with many third party cloud providers such as Amazon, Google, DigitalOcean and RackSpace.  It was originally built as a tool for Puppet, but plugins have enabled it to work with all the config management packages including Chef, SaltStack and of course Ansible.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467710f7c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g4467710f7c_0_0: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3bc0b753e_0_1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g43bc0b753e_0_13:notes"/>
          <p:cNvSpPr txBox="1"/>
          <p:nvPr>
            <p:ph idx="1" type="body"/>
          </p:nvPr>
        </p:nvSpPr>
        <p:spPr>
          <a:xfrm>
            <a:off x="372168" y="4805176"/>
            <a:ext cx="6592500" cy="3796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Tasks:</a:t>
            </a:r>
            <a:endParaRPr sz="1200"/>
          </a:p>
          <a:p>
            <a:pPr indent="0" lvl="0" marL="0" marR="0" rtl="0" algn="l">
              <a:spcBef>
                <a:spcPts val="0"/>
              </a:spcBef>
              <a:spcAft>
                <a:spcPts val="0"/>
              </a:spcAft>
              <a:buNone/>
            </a:pP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exist to run tasks. Tasks combine an </a:t>
            </a:r>
            <a:r>
              <a:rPr lang="en-US" sz="1200" u="none" strike="noStrike">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 module and its arguments) with a name and optionally some other keywords (like</a:t>
            </a:r>
            <a:r>
              <a:rPr lang="en-US" sz="1200" u="none" strike="noStrike">
                <a:solidFill>
                  <a:schemeClr val="dk1"/>
                </a:solidFill>
                <a:latin typeface="Calibri"/>
                <a:ea typeface="Calibri"/>
                <a:cs typeface="Calibri"/>
                <a:sym typeface="Calibri"/>
              </a:rPr>
              <a:t>looping directives</a:t>
            </a:r>
            <a:r>
              <a:rPr lang="en-US" sz="1200">
                <a:solidFill>
                  <a:schemeClr val="dk1"/>
                </a:solidFill>
                <a:latin typeface="Calibri"/>
                <a:ea typeface="Calibri"/>
                <a:cs typeface="Calibri"/>
                <a:sym typeface="Calibri"/>
              </a:rPr>
              <a:t>).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are also tasks, but they are a special kind of task that do not run unless they are notified by name when a task reports an underlying change on a remote system.</a:t>
            </a:r>
            <a:r>
              <a:rPr lang="en-US" sz="1200">
                <a:solidFill>
                  <a:schemeClr val="dk1"/>
                </a:solidFill>
                <a:latin typeface="Calibri"/>
                <a:ea typeface="Calibri"/>
                <a:cs typeface="Calibri"/>
                <a:sym typeface="Calibri"/>
              </a:rPr>
              <a:t> like re</a:t>
            </a:r>
            <a:r>
              <a:rPr lang="en-US" sz="1200">
                <a:solidFill>
                  <a:schemeClr val="dk1"/>
                </a:solidFill>
                <a:latin typeface="Calibri"/>
                <a:ea typeface="Calibri"/>
                <a:cs typeface="Calibri"/>
                <a:sym typeface="Calibri"/>
              </a:rPr>
              <a:t>starting a service after some changes, handlers can listen to the changes and then runs on remote systems as a result of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Plays: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a:t>
            </a:r>
            <a:r>
              <a:rPr lang="en-US" sz="1200" u="none" strike="noStrike">
                <a:solidFill>
                  <a:schemeClr val="dk1"/>
                </a:solidFill>
                <a:latin typeface="Calibri"/>
                <a:ea typeface="Calibri"/>
                <a:cs typeface="Calibri"/>
                <a:sym typeface="Calibri"/>
              </a:rPr>
              <a:t>playbook</a:t>
            </a:r>
            <a:r>
              <a:rPr lang="en-US" sz="1200">
                <a:solidFill>
                  <a:schemeClr val="dk1"/>
                </a:solidFill>
                <a:latin typeface="Calibri"/>
                <a:ea typeface="Calibri"/>
                <a:cs typeface="Calibri"/>
                <a:sym typeface="Calibri"/>
              </a:rPr>
              <a:t> is a list of plays. A play is minimally a mapping between a set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selected by a host specifier (usually chosen by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but sometimes by hostname </a:t>
            </a:r>
            <a:r>
              <a:rPr lang="en-US" sz="1200" u="none" strike="noStrike">
                <a:solidFill>
                  <a:schemeClr val="dk1"/>
                </a:solidFill>
                <a:latin typeface="Calibri"/>
                <a:ea typeface="Calibri"/>
                <a:cs typeface="Calibri"/>
                <a:sym typeface="Calibri"/>
              </a:rPr>
              <a:t>globs</a:t>
            </a:r>
            <a:r>
              <a:rPr lang="en-US" sz="1200">
                <a:solidFill>
                  <a:schemeClr val="dk1"/>
                </a:solidFill>
                <a:latin typeface="Calibri"/>
                <a:ea typeface="Calibri"/>
                <a:cs typeface="Calibri"/>
                <a:sym typeface="Calibri"/>
              </a:rPr>
              <a:t>) and the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which run on those hosts to define the role that those systems will perform. There can be one or many plays in a playbook.</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Roles: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Roles are units of organization in Ansible. Assigning a role to a group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(or a set of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or </a:t>
            </a:r>
            <a:r>
              <a:rPr lang="en-US" sz="1200" u="none" strike="noStrike">
                <a:solidFill>
                  <a:schemeClr val="dk1"/>
                </a:solidFill>
                <a:latin typeface="Calibri"/>
                <a:ea typeface="Calibri"/>
                <a:cs typeface="Calibri"/>
                <a:sym typeface="Calibri"/>
              </a:rPr>
              <a:t>host patterns</a:t>
            </a:r>
            <a:r>
              <a:rPr lang="en-US" sz="1200">
                <a:solidFill>
                  <a:schemeClr val="dk1"/>
                </a:solidFill>
                <a:latin typeface="Calibri"/>
                <a:ea typeface="Calibri"/>
                <a:cs typeface="Calibri"/>
                <a:sym typeface="Calibri"/>
              </a:rPr>
              <a:t>, etc.) implies that they should implement a specific behavior. A role may include applying certain variable values, certain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and certain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 or just one or more of these things. Because of the file structure associated with a role, roles become redistributable units that allow you to share behavior among </a:t>
            </a: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 or even with other users.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Hosts: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host is simply a remote machine that Ansible manages. They can have individual variables assigned to them, and can also be organized in groups. All hosts have a name they can be reached at (which is either an IP address or a domain name) and, optionally, a port number, if they are not to be accessed on the default SSH port.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Calibri"/>
              <a:buNone/>
            </a:pPr>
            <a:r>
              <a:rPr i="1" lang="en-US" sz="1200">
                <a:solidFill>
                  <a:schemeClr val="dk1"/>
                </a:solidFill>
                <a:latin typeface="Calibri"/>
                <a:ea typeface="Calibri"/>
                <a:cs typeface="Calibri"/>
                <a:sym typeface="Calibri"/>
              </a:rPr>
              <a:t>Source: D</a:t>
            </a:r>
            <a:r>
              <a:rPr i="1" lang="en-US" sz="1200">
                <a:solidFill>
                  <a:schemeClr val="dk1"/>
                </a:solidFill>
                <a:latin typeface="Calibri"/>
                <a:ea typeface="Calibri"/>
                <a:cs typeface="Calibri"/>
                <a:sym typeface="Calibri"/>
              </a:rPr>
              <a:t>efinitions pulled directly from the official Ansible glossary at: docs.ansible.com.</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467710f7c_0_1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4467710f7c_0_12: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Start of file and comments</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 uses YAML as the default language in which we write our Playbooks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a human friendly data serialization standard for all programming languages.” (Source: www.yaml.org) </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More simply put, and specifically for our use case here: YAML is a file format and is similar in intent to JSON, but generally easier for humans to read.</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very white-space sensitive, so use your spaces and indentations carefully. </a:t>
            </a:r>
            <a:endParaRPr b="0" i="0" sz="1200" u="none" cap="none" strike="noStrike">
              <a:solidFill>
                <a:schemeClr val="dk1"/>
              </a:solidFill>
              <a:latin typeface="Calibri"/>
              <a:ea typeface="Calibri"/>
              <a:cs typeface="Calibri"/>
              <a:sym typeface="Calibri"/>
            </a:endParaRPr>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78" name="Google Shape;878;g4467710f7c_0_12:notes"/>
          <p:cNvCxnSpPr/>
          <p:nvPr/>
        </p:nvCxnSpPr>
        <p:spPr>
          <a:xfrm>
            <a:off x="372168" y="57207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4467710f7c_0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4467710f7c_0_19:notes"/>
          <p:cNvSpPr txBox="1"/>
          <p:nvPr>
            <p:ph idx="1" type="body"/>
          </p:nvPr>
        </p:nvSpPr>
        <p:spPr>
          <a:xfrm>
            <a:off x="372168" y="5410200"/>
            <a:ext cx="6592500" cy="3702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Start of file and comments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 YAML file generally starts with three “-“ characters on a line by itself, although if you forget to put this in, Ansible is pretty forgiving and will run without complaint.</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Like many other languages, YAML uses the “#” character to indicate a comment, notes you can include in the file that won’t be executed.</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Strings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 general you don’t need to quote string in YAML, even if it contains spaces, although if you put the quotes in YAML won’t complain.</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this is a string</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“Or you can put it in quotes”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Boolean</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Ansible is fairly flexible on boolean values or yes / no, true / false.</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You can use yes in place of true and no in place of false, but my preference is to stick to true and false for easier context switching with other languages.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886" name="Google Shape;886;g4467710f7c_0_19: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7" name="Google Shape;887;g4467710f7c_0_19:notes"/>
          <p:cNvCxnSpPr/>
          <p:nvPr/>
        </p:nvCxnSpPr>
        <p:spPr>
          <a:xfrm>
            <a:off x="387408" y="700851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8" name="Google Shape;888;g4467710f7c_0_19:notes"/>
          <p:cNvCxnSpPr/>
          <p:nvPr/>
        </p:nvCxnSpPr>
        <p:spPr>
          <a:xfrm>
            <a:off x="402648" y="824295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467710f7c_0_3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4467710f7c_0_33:notes"/>
          <p:cNvSpPr txBox="1"/>
          <p:nvPr>
            <p:ph idx="1" type="body"/>
          </p:nvPr>
        </p:nvSpPr>
        <p:spPr>
          <a:xfrm>
            <a:off x="372168" y="5425440"/>
            <a:ext cx="6592500" cy="34551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Lists</a:t>
            </a:r>
            <a:endParaRPr/>
          </a:p>
          <a:p>
            <a:pPr indent="0" lvl="1" marL="457200" marR="0" rtl="0" algn="l">
              <a:spcBef>
                <a:spcPts val="0"/>
              </a:spcBef>
              <a:spcAft>
                <a:spcPts val="0"/>
              </a:spcAft>
              <a:buNone/>
            </a:pPr>
            <a:r>
              <a:t/>
            </a:r>
            <a:endParaRPr b="1" i="0" sz="1600" u="none" cap="none" strike="noStrike">
              <a:solidFill>
                <a:srgbClr val="595959"/>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lists are like arrays in JSON and Ruby or lists in Python. Technically, these are called sequences in the official YAML specification, but we will call them lists here to be consistent with the official Ansible documentation.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are delimited with hyphens,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Peter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Lois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Meg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Chris Griffin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Stewie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Brian Griffin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lists, it looks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[Peter, Lois, Meg, Chris, Stewie, Brian]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Note again how we didn’t have to quote the strings in YAML, even though they have spaces in them.</a:t>
            </a:r>
            <a:endParaRPr/>
          </a:p>
        </p:txBody>
      </p:sp>
      <p:cxnSp>
        <p:nvCxnSpPr>
          <p:cNvPr id="901" name="Google Shape;901;g4467710f7c_0_33:notes"/>
          <p:cNvCxnSpPr/>
          <p:nvPr/>
        </p:nvCxnSpPr>
        <p:spPr>
          <a:xfrm>
            <a:off x="362518" y="5821680"/>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467710f7c_0_4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4467710f7c_0_41:notes"/>
          <p:cNvSpPr txBox="1"/>
          <p:nvPr>
            <p:ph idx="1" type="body"/>
          </p:nvPr>
        </p:nvSpPr>
        <p:spPr>
          <a:xfrm>
            <a:off x="372168" y="341313"/>
            <a:ext cx="6592500" cy="8539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Dictionaries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dictionaries are like dictionaries in Python, or hashes in Ruby. Technically, these are called mappings in YAML, but we will call them dictionaries to be consistent with the official Ansible documentation.</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look like this:</a:t>
            </a:r>
            <a:endParaRPr/>
          </a:p>
          <a:p>
            <a:pPr indent="0" lvl="1" marL="457200" marR="0" rtl="0" algn="l">
              <a:spcBef>
                <a:spcPts val="100"/>
              </a:spcBef>
              <a:spcAft>
                <a:spcPts val="0"/>
              </a:spcAft>
              <a:buClr>
                <a:schemeClr val="dk1"/>
              </a:buClr>
              <a:buSzPts val="1000"/>
              <a:buFont typeface="Arial"/>
              <a:buNone/>
            </a:pPr>
            <a:r>
              <a:rPr b="1" i="0" lang="en-US" sz="1000" u="none" cap="none" strike="noStrike">
                <a:solidFill>
                  <a:schemeClr val="dk1"/>
                </a:solidFill>
                <a:latin typeface="Calibri"/>
                <a:ea typeface="Calibri"/>
                <a:cs typeface="Calibri"/>
                <a:sym typeface="Calibri"/>
              </a:rPr>
              <a:t>analog: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company: Analog Coffee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address: 235 Summit Ave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city: Seattle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state: WA</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website: http://analogcoffee.com/</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dictionaries, it looks like this: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910" name="Google Shape;910;g4467710f7c_0_41:notes"/>
          <p:cNvCxnSpPr/>
          <p:nvPr/>
        </p:nvCxnSpPr>
        <p:spPr>
          <a:xfrm>
            <a:off x="372168" y="686095"/>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467710f7c_0_4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4467710f7c_0_49:notes"/>
          <p:cNvSpPr txBox="1"/>
          <p:nvPr>
            <p:ph idx="1" type="body"/>
          </p:nvPr>
        </p:nvSpPr>
        <p:spPr>
          <a:xfrm>
            <a:off x="372168" y="5439906"/>
            <a:ext cx="6592500" cy="34407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Playbooks are expressed in YAML format, and is exceptionally easy to read. This was the entire purpose initially. The use of Ansible, and its core functions, are meant for, not only developers, but other IT professionals who may not have a background, or familiarity for programming languages. </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6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61:notes"/>
          <p:cNvSpPr txBox="1"/>
          <p:nvPr>
            <p:ph idx="1" type="body"/>
          </p:nvPr>
        </p:nvSpPr>
        <p:spPr>
          <a:xfrm>
            <a:off x="511444" y="5889356"/>
            <a:ext cx="6261315" cy="6819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3F3F3F"/>
                </a:solidFill>
                <a:latin typeface="Calibri"/>
                <a:ea typeface="Calibri"/>
                <a:cs typeface="Calibri"/>
                <a:sym typeface="Calibri"/>
              </a:rPr>
              <a:t>Every task must contain a key with the name of a module, and a value with the arguments to that module. In the example below the module name is "yum"  and the arguments are name=epel-release state=present.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4467710f7c_0_55: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4467710f7c_0_55:notes"/>
          <p:cNvSpPr txBox="1"/>
          <p:nvPr>
            <p:ph idx="1" type="body"/>
          </p:nvPr>
        </p:nvSpPr>
        <p:spPr>
          <a:xfrm>
            <a:off x="241540" y="3588590"/>
            <a:ext cx="6698700" cy="5054700"/>
          </a:xfrm>
          <a:prstGeom prst="rect">
            <a:avLst/>
          </a:prstGeom>
          <a:solidFill>
            <a:schemeClr val="lt1"/>
          </a:solid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Exercise Objective:</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a simple playbook.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In this exercise we will create a simple playbook to install the NTP pacAkage on our helloworld host, so we can make sure its time is in sync.</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Before we do anything, our playbook needs to define what hosts to be applied to, the package we want to install, and a service we want to make sure is running. To do this, we create a playbook </a:t>
            </a:r>
            <a:r>
              <a:rPr b="1" lang="en-US" sz="1200">
                <a:solidFill>
                  <a:schemeClr val="dk1"/>
                </a:solidFill>
                <a:latin typeface="Calibri"/>
                <a:ea typeface="Calibri"/>
                <a:cs typeface="Calibri"/>
                <a:sym typeface="Calibri"/>
              </a:rPr>
              <a:t>ntp.yml. </a:t>
            </a:r>
            <a:r>
              <a:rPr lang="en-US" sz="1200">
                <a:solidFill>
                  <a:schemeClr val="dk1"/>
                </a:solidFill>
                <a:latin typeface="Calibri"/>
                <a:ea typeface="Calibri"/>
                <a:cs typeface="Calibri"/>
                <a:sym typeface="Calibri"/>
              </a:rPr>
              <a:t>Let’s do this now.</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the file </a:t>
            </a:r>
            <a:r>
              <a:rPr b="1" lang="en-US" sz="1200">
                <a:solidFill>
                  <a:schemeClr val="dk1"/>
                </a:solidFill>
                <a:latin typeface="Calibri"/>
                <a:ea typeface="Calibri"/>
                <a:cs typeface="Calibri"/>
                <a:sym typeface="Calibri"/>
              </a:rPr>
              <a:t>ntp.yml</a:t>
            </a:r>
            <a:r>
              <a:rPr lang="en-US" sz="1200">
                <a:solidFill>
                  <a:schemeClr val="dk1"/>
                </a:solidFill>
                <a:latin typeface="Calibri"/>
                <a:ea typeface="Calibri"/>
                <a:cs typeface="Calibri"/>
                <a:sym typeface="Calibri"/>
              </a:rPr>
              <a:t> as follows: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hosts: all</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become: yes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tasks: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Install the NTP package</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yum: "name=ntp state=present"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Make sure ntpd is started</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service: name=ntpd state=started enabled=yes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This is a pretty basic example, but it gives us a starting point we can expand upon later.</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against our helloworld host and make sure it works.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ntp.yml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it runs with 0 errors, you have just successfully created your first Ansible playbook.</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This will be a simple walkthrough, or a demonstration of a complex playbook where the instructor will go step by step through a playbook, explaining what is occurring at each task, and how we know.</a:t>
            </a:r>
            <a:endParaRPr b="1"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3" marL="13716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33" name="Google Shape;933;g4467710f7c_0_55:notes"/>
          <p:cNvCxnSpPr/>
          <p:nvPr/>
        </p:nvCxnSpPr>
        <p:spPr>
          <a:xfrm>
            <a:off x="371475" y="3588590"/>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6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3: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The structure of a role</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see that, currently, our playbook is very short. All the work is done in the roles/rocketchat directory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README.md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defaults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handlers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meta</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tests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vars</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main.yml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mongodb.yml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nginx.yml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repo_RedHat.yml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upgrade.yml</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How a role works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roles must have a </a:t>
            </a:r>
            <a:r>
              <a:rPr b="1" i="0" lang="en-US" sz="1200" u="none" cap="none" strike="noStrike">
                <a:solidFill>
                  <a:schemeClr val="dk1"/>
                </a:solidFill>
                <a:latin typeface="Calibri"/>
                <a:ea typeface="Calibri"/>
                <a:cs typeface="Calibri"/>
                <a:sym typeface="Calibri"/>
              </a:rPr>
              <a:t>tasks/main.yml </a:t>
            </a:r>
            <a:r>
              <a:rPr b="0" i="0" lang="en-US" sz="1200" u="none" cap="none" strike="noStrike">
                <a:solidFill>
                  <a:schemeClr val="dk1"/>
                </a:solidFill>
                <a:latin typeface="Calibri"/>
                <a:ea typeface="Calibri"/>
                <a:cs typeface="Calibri"/>
                <a:sym typeface="Calibri"/>
              </a:rPr>
              <a:t>file, this file gets executed first and describes how the rest of the role is defined. The files folder contains files that get copied to a target node, while the templates folder contains templates that get turned in to files on the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build our own role a bit later, but for now let’s see what happens when we execute our rocket chat role.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What happened?</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we can see by executing the “ansible-playbook playbook.yml” command, a lot of tasks got executed on our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detected our OS as RedHat (it’s CentOS so that’s close enough)</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the EPEL repo</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NodeJS</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MongoDB</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set up users and groups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required software dependencies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RocketChat</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Nginx to act as a front-end proxy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From your main desktop browse to http://localhost:3000 to make sure RocketChat is installed and functioning.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RocketChat is an open source package that aims to provide a service similar to Slack or Hipchat.</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42" name="Google Shape;942;p63:notes"/>
          <p:cNvCxnSpPr/>
          <p:nvPr/>
        </p:nvCxnSpPr>
        <p:spPr>
          <a:xfrm>
            <a:off x="372168" y="729638"/>
            <a:ext cx="6550920" cy="0"/>
          </a:xfrm>
          <a:prstGeom prst="straightConnector1">
            <a:avLst/>
          </a:prstGeom>
          <a:noFill/>
          <a:ln cap="flat" cmpd="sng" w="9525">
            <a:solidFill>
              <a:srgbClr val="7F7F7F"/>
            </a:solidFill>
            <a:prstDash val="solid"/>
            <a:round/>
            <a:headEnd len="sm" w="sm" type="none"/>
            <a:tailEnd len="sm" w="sm" type="none"/>
          </a:ln>
        </p:spPr>
      </p:cxnSp>
      <p:cxnSp>
        <p:nvCxnSpPr>
          <p:cNvPr id="943" name="Google Shape;943;p63:notes"/>
          <p:cNvCxnSpPr/>
          <p:nvPr/>
        </p:nvCxnSpPr>
        <p:spPr>
          <a:xfrm>
            <a:off x="393942" y="4213001"/>
            <a:ext cx="6550920" cy="0"/>
          </a:xfrm>
          <a:prstGeom prst="straightConnector1">
            <a:avLst/>
          </a:prstGeom>
          <a:noFill/>
          <a:ln cap="flat" cmpd="sng" w="9525">
            <a:solidFill>
              <a:srgbClr val="7F7F7F"/>
            </a:solidFill>
            <a:prstDash val="solid"/>
            <a:round/>
            <a:headEnd len="sm" w="sm" type="none"/>
            <a:tailEnd len="sm" w="sm" type="none"/>
          </a:ln>
        </p:spPr>
      </p:cxnSp>
      <p:cxnSp>
        <p:nvCxnSpPr>
          <p:cNvPr id="944" name="Google Shape;944;p63:notes"/>
          <p:cNvCxnSpPr/>
          <p:nvPr/>
        </p:nvCxnSpPr>
        <p:spPr>
          <a:xfrm>
            <a:off x="393945" y="525688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46af7d474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446af7d474_0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6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64: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Setting some default variables (Example)</a:t>
            </a:r>
            <a:endParaRPr sz="1200"/>
          </a:p>
          <a:p>
            <a:pPr indent="0" lvl="1" marL="0" marR="0" rtl="0" algn="l">
              <a:spcBef>
                <a:spcPts val="600"/>
              </a:spcBef>
              <a:spcAft>
                <a:spcPts val="0"/>
              </a:spcAft>
              <a:buNone/>
            </a:pPr>
            <a:r>
              <a:rPr b="0" i="0" lang="en-US" sz="1200" u="none" cap="none" strike="noStrike">
                <a:solidFill>
                  <a:schemeClr val="dk1"/>
                </a:solidFill>
                <a:latin typeface="Calibri"/>
                <a:ea typeface="Calibri"/>
                <a:cs typeface="Calibri"/>
                <a:sym typeface="Calibri"/>
              </a:rPr>
              <a:t>You can also specify some defaults for your role, these are variables that you can override later or someone else can substitute values to customize your role if you share it with the Ansible community.  We might define these variables in roles/ntp/defaults/main.yml, as seen in the example below:</a:t>
            </a:r>
            <a:endParaRPr b="0" i="0" sz="12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ntp_multicastclient: no</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59" name="Google Shape;959;p64:notes"/>
          <p:cNvCxnSpPr/>
          <p:nvPr/>
        </p:nvCxnSpPr>
        <p:spPr>
          <a:xfrm>
            <a:off x="372168" y="77318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46af7d474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446af7d474_0_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Dynamic inventory</a:t>
            </a:r>
            <a:endParaRPr b="1" sz="1200">
              <a:solidFill>
                <a:schemeClr val="dk1"/>
              </a:solidFill>
              <a:latin typeface="Calibri"/>
              <a:ea typeface="Calibri"/>
              <a:cs typeface="Calibri"/>
              <a:sym typeface="Calibri"/>
            </a:endParaRPr>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Storing information about our inventory in text files is fine for small environments, but for large environments which change often we generally want to use dynamic inventory.</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Dynamic inventory is a way of programmatically generating our inventory using a script, and returning a data structure that Ansible can use.</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You can write your own dynamic inventory script, or use one of the many dynamic inventory scripts provided in the contrib/inventory directory of the ansible repository at https://github.com/ansible/ansible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US" sz="1200">
                <a:solidFill>
                  <a:srgbClr val="595959"/>
                </a:solidFill>
                <a:latin typeface="Calibri"/>
                <a:ea typeface="Calibri"/>
                <a:cs typeface="Calibri"/>
                <a:sym typeface="Calibri"/>
              </a:rPr>
              <a:t>Creating a dynamic inventory script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dynamic inventory script can be written in any language, although most of the provided examples are in python.  An inventory script needs to accept the —list argument which should return a JSON data structure containing a list of hosts, and the —host argument which should return information about an individual host.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If I exit from my ansible vagrant machine and run the “vagrant status” command I see information about the VMs currently running.</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get this information in a more computer friendly format that I can use in a script I add the —machine-readable argument.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68" name="Google Shape;968;g446af7d474_0_6:notes"/>
          <p:cNvCxnSpPr/>
          <p:nvPr/>
        </p:nvCxnSpPr>
        <p:spPr>
          <a:xfrm>
            <a:off x="372168" y="5712538"/>
            <a:ext cx="6550800" cy="0"/>
          </a:xfrm>
          <a:prstGeom prst="straightConnector1">
            <a:avLst/>
          </a:prstGeom>
          <a:noFill/>
          <a:ln cap="flat" cmpd="sng" w="9525">
            <a:solidFill>
              <a:srgbClr val="7F7F7F"/>
            </a:solidFill>
            <a:prstDash val="solid"/>
            <a:round/>
            <a:headEnd len="sm" w="sm" type="none"/>
            <a:tailEnd len="sm" w="sm" type="none"/>
          </a:ln>
        </p:spPr>
      </p:cxnSp>
      <p:cxnSp>
        <p:nvCxnSpPr>
          <p:cNvPr id="969" name="Google Shape;969;g446af7d474_0_6:notes"/>
          <p:cNvCxnSpPr/>
          <p:nvPr/>
        </p:nvCxnSpPr>
        <p:spPr>
          <a:xfrm>
            <a:off x="374093" y="7358113"/>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46af7d474_0_1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446af7d474_0_1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6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67:notes"/>
          <p:cNvSpPr txBox="1"/>
          <p:nvPr>
            <p:ph idx="1" type="body"/>
          </p:nvPr>
        </p:nvSpPr>
        <p:spPr>
          <a:xfrm>
            <a:off x="372168" y="5548393"/>
            <a:ext cx="6592512" cy="333208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alternative location for much of the same information, however organized in a slightly different way, can be found at http://devdocs.io/ansible/, which you also may find helpful.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6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8: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Galaxy” can either refer to a website for sharing and downloading Ansible roles, or a command line tool for managing and creating roles.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ansible-galaxy command has many different sub-commands for managing roles both locally and at galaxy.ansible.com.</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7: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6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sz="1200"/>
          </a:p>
          <a:p>
            <a:pPr indent="0" lvl="0" marL="0" marR="0" rtl="0" algn="l">
              <a:spcBef>
                <a:spcPts val="100"/>
              </a:spcBef>
              <a:spcAft>
                <a:spcPts val="0"/>
              </a:spcAft>
              <a:buNone/>
            </a:pPr>
            <a:r>
              <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998" name="Google Shape;998;p6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6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65:notes"/>
          <p:cNvSpPr txBox="1"/>
          <p:nvPr>
            <p:ph idx="1" type="body"/>
          </p:nvPr>
        </p:nvSpPr>
        <p:spPr>
          <a:xfrm>
            <a:off x="241540" y="3588590"/>
            <a:ext cx="6698801" cy="536943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Examination of an Existing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Still in our hello-world project, let's go over the </a:t>
            </a:r>
            <a:r>
              <a:rPr b="1" i="0" lang="en-US" sz="1000" u="none" cap="none" strike="noStrike">
                <a:solidFill>
                  <a:schemeClr val="dk1"/>
                </a:solidFill>
                <a:latin typeface="Calibri"/>
                <a:ea typeface="Calibri"/>
                <a:cs typeface="Calibri"/>
                <a:sym typeface="Calibri"/>
              </a:rPr>
              <a:t>playbook.yml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First we define the hosts to apply the playbook to, in this case we only have one in our environment and we say "all"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Next we store the path to the webapp folder in a variable which we can reference in tasks, templates, etc.</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a pre task to install the EPEL repository, and as the name suggests, pre tasks run before any other tasks get executed</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Using the yum module we next install the nodejs and npm packages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use the file module to create the app directory and copy the files from our Ansible repository.</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then use npm to install some NodeJS modules, forever and any additional dependencies listed in /opt/webapp/package.json</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Finally, we check the list of running processes, and start our app.</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Let's run the playbook and verify it gets applied to our helloworld.local node, We do this by entering: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ansible-playbook playbook.yml</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If all tasks run and we have no failures, we can query our app to see if it is running by entering the following: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curl http://helloworld.local:8080</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Exercise: Thorough Examination of Ansible Components in an Existing Environment – Inventory, Hosts, Tasks, Roles, etc.)</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Now that we are already in our helloworld project, we are going to walk through all of the components here, and discuss their importance, purpose, and how we are using it in our environment. </a:t>
            </a:r>
            <a:endParaRPr b="1" i="0" sz="1000" u="none" cap="none" strike="noStrike">
              <a:solidFill>
                <a:schemeClr val="dk1"/>
              </a:solidFill>
              <a:latin typeface="Calibri"/>
              <a:ea typeface="Calibri"/>
              <a:cs typeface="Calibri"/>
              <a:sym typeface="Calibri"/>
            </a:endParaRPr>
          </a:p>
        </p:txBody>
      </p:sp>
      <p:cxnSp>
        <p:nvCxnSpPr>
          <p:cNvPr id="1006" name="Google Shape;1006;p65:notes"/>
          <p:cNvCxnSpPr/>
          <p:nvPr/>
        </p:nvCxnSpPr>
        <p:spPr>
          <a:xfrm>
            <a:off x="371475" y="3588590"/>
            <a:ext cx="6568866"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7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7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Templates are processed by the Jinja2 templating language (</a:t>
            </a:r>
            <a:r>
              <a:rPr b="0" i="0" lang="en-US" sz="1200" u="sng" cap="none" strike="noStrike">
                <a:solidFill>
                  <a:schemeClr val="hlink"/>
                </a:solidFill>
                <a:latin typeface="Calibri"/>
                <a:ea typeface="Calibri"/>
                <a:cs typeface="Calibri"/>
                <a:sym typeface="Calibri"/>
                <a:hlinkClick r:id="rId2"/>
              </a:rPr>
              <a:t>http://jinja.pocoo.org/docs/</a:t>
            </a:r>
            <a:r>
              <a:rPr b="0" i="0" lang="en-US" sz="1200" u="none" cap="none" strike="noStrike">
                <a:solidFill>
                  <a:schemeClr val="dk1"/>
                </a:solidFill>
                <a:latin typeface="Calibri"/>
                <a:ea typeface="Calibri"/>
                <a:cs typeface="Calibri"/>
                <a:sym typeface="Calibri"/>
              </a:rPr>
              <a:t>) - documentation on the template formatting can be found in the Template Designer Documentation (</a:t>
            </a:r>
            <a:r>
              <a:rPr b="0" i="0" lang="en-US" sz="1200" u="sng" cap="none" strike="noStrike">
                <a:solidFill>
                  <a:schemeClr val="hlink"/>
                </a:solidFill>
                <a:latin typeface="Calibri"/>
                <a:ea typeface="Calibri"/>
                <a:cs typeface="Calibri"/>
                <a:sym typeface="Calibri"/>
                <a:hlinkClick r:id="rId3"/>
              </a:rPr>
              <a:t>http://jinja.pocoo.org/docs/templates/</a:t>
            </a: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Other variables which can be used in templates: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ansible_managed</a:t>
            </a:r>
            <a:r>
              <a:rPr b="0" i="0" lang="en-US" sz="1200" u="none" cap="none" strike="noStrike">
                <a:solidFill>
                  <a:schemeClr val="dk1"/>
                </a:solidFill>
                <a:latin typeface="Calibri"/>
                <a:ea typeface="Calibri"/>
                <a:cs typeface="Calibri"/>
                <a:sym typeface="Calibri"/>
              </a:rPr>
              <a:t> (configurable via the defaults section of ansible.cfg) contains a string which can be used to describe the template name, host, modification time of the template file and the owner uid,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template_host</a:t>
            </a:r>
            <a:r>
              <a:rPr b="0" i="0" lang="en-US" sz="1200" u="none" cap="none" strike="noStrike">
                <a:solidFill>
                  <a:schemeClr val="dk1"/>
                </a:solidFill>
                <a:latin typeface="Calibri"/>
                <a:ea typeface="Calibri"/>
                <a:cs typeface="Calibri"/>
                <a:sym typeface="Calibri"/>
              </a:rPr>
              <a:t> contains the node name of the template’s machine,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template_uid</a:t>
            </a:r>
            <a:r>
              <a:rPr b="0" i="0" lang="en-US" sz="1200" u="none" cap="none" strike="noStrike">
                <a:solidFill>
                  <a:schemeClr val="dk1"/>
                </a:solidFill>
                <a:latin typeface="Calibri"/>
                <a:ea typeface="Calibri"/>
                <a:cs typeface="Calibri"/>
                <a:sym typeface="Calibri"/>
              </a:rPr>
              <a:t> the owner,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template_path</a:t>
            </a:r>
            <a:r>
              <a:rPr b="0" i="0" lang="en-US" sz="1200" u="none" cap="none" strike="noStrike">
                <a:solidFill>
                  <a:schemeClr val="dk1"/>
                </a:solidFill>
                <a:latin typeface="Calibri"/>
                <a:ea typeface="Calibri"/>
                <a:cs typeface="Calibri"/>
                <a:sym typeface="Calibri"/>
              </a:rPr>
              <a:t> the absolute path of the template,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template_fullpath</a:t>
            </a:r>
            <a:r>
              <a:rPr b="0" i="0" lang="en-US" sz="1200" u="none" cap="none" strike="noStrike">
                <a:solidFill>
                  <a:schemeClr val="dk1"/>
                </a:solidFill>
                <a:latin typeface="Calibri"/>
                <a:ea typeface="Calibri"/>
                <a:cs typeface="Calibri"/>
                <a:sym typeface="Calibri"/>
              </a:rPr>
              <a:t> is the absolute path of the template, and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template_run_date</a:t>
            </a:r>
            <a:r>
              <a:rPr b="0" i="0" lang="en-US" sz="1200" u="none" cap="none" strike="noStrike">
                <a:solidFill>
                  <a:schemeClr val="dk1"/>
                </a:solidFill>
                <a:latin typeface="Calibri"/>
                <a:ea typeface="Calibri"/>
                <a:cs typeface="Calibri"/>
                <a:sym typeface="Calibri"/>
              </a:rPr>
              <a:t> is the date that the template was rendered.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7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73:notes"/>
          <p:cNvSpPr txBox="1"/>
          <p:nvPr>
            <p:ph idx="1" type="body"/>
          </p:nvPr>
        </p:nvSpPr>
        <p:spPr>
          <a:xfrm>
            <a:off x="542442" y="5486400"/>
            <a:ext cx="6380646" cy="159632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Jinja2 is pretty flexible, for instance:</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2"/>
              </a:rPr>
              <a:t>Statements</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3"/>
              </a:rPr>
              <a:t>Expressions</a:t>
            </a:r>
            <a:r>
              <a:rPr b="0" i="0" lang="en-US" sz="1100" u="none" cap="none" strike="noStrike">
                <a:solidFill>
                  <a:schemeClr val="dk1"/>
                </a:solidFill>
                <a:latin typeface="Calibri"/>
                <a:ea typeface="Calibri"/>
                <a:cs typeface="Calibri"/>
                <a:sym typeface="Calibri"/>
              </a:rPr>
              <a:t> to print to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4"/>
              </a:rPr>
              <a:t>Comments</a:t>
            </a:r>
            <a:r>
              <a:rPr b="0" i="0" lang="en-US" sz="1100" u="none" cap="none" strike="noStrike">
                <a:solidFill>
                  <a:schemeClr val="dk1"/>
                </a:solidFill>
                <a:latin typeface="Calibri"/>
                <a:ea typeface="Calibri"/>
                <a:cs typeface="Calibri"/>
                <a:sym typeface="Calibri"/>
              </a:rPr>
              <a:t> not included in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5"/>
              </a:rPr>
              <a:t>Line Statements</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7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74: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examine a few proper ways to use tags, and a few improper ways to use tags.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7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7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will cease the execution of a playbook if a failure occurs, by default. However, especially when troubleshooting and debugging, you may find a need to have ansible continue to execute the playbook, even after a failure.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name: do not see this as a failure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/bin/false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ignore_errors: yes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this may help in relieving some types of errors that we may not want our users to see, this only quiets the notification of a returned ‘failed’ value. This will not prevent errors from displaying if they are network related, if there are undefined variables, are execution issues, or if anything else would prevent  the task from running and returning a ‘failed’ value.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Additional Error handling should also include defining what exactly constitutes a failure. Namely, in the event that you want to simplify whether an error is defined by a string we specify and can easily identify, rather an error code, we could use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 this command prints FAILED when it fails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/usr/bin/example-command -x -y -z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command_result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failed_when: "'FAILED' in command_result.stderr"</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Simplifying the output to not display changed when the state changes as expected: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tasks: </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/usr/bin/billybass --mode="take me to the river"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bass_result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"bass_result.rc != 2"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 this will never report 'changed' status</a:t>
            </a:r>
            <a:r>
              <a:rPr b="0" i="0" lang="en-US" sz="1200" u="none" cap="none" strike="noStrike">
                <a:solidFill>
                  <a:schemeClr val="dk1"/>
                </a:solidFill>
                <a:latin typeface="Calibri"/>
                <a:ea typeface="Calibri"/>
                <a:cs typeface="Calibri"/>
                <a:sym typeface="Calibri"/>
              </a:rPr>
              <a:t>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wall 'beep'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False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Or, to immediately abort the play in its entirety, instead of skipping the failed tasks: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hosts: somehosts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any_errors_fatal: true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roles: - myrole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446af7d474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446af7d474_0_20: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See example in next slide</a:t>
            </a:r>
            <a:endParaRPr b="0" i="0" sz="1200" u="none" cap="none" strike="noStrike">
              <a:solidFill>
                <a:schemeClr val="dk1"/>
              </a:solidFill>
              <a:latin typeface="Calibri"/>
              <a:ea typeface="Calibri"/>
              <a:cs typeface="Calibri"/>
              <a:sym typeface="Calibri"/>
            </a:endParaRPr>
          </a:p>
        </p:txBody>
      </p:sp>
      <p:sp>
        <p:nvSpPr>
          <p:cNvPr id="1046" name="Google Shape;1046;g446af7d474_0_20: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47" name="Google Shape;1047;g446af7d474_0_20: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46af7d474_0_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446af7d474_0_29: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hosts: appservers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become: yes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serial: 1</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pre_tasks: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Disable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disabled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debug: msg="Deployment would be done here."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post_tasks: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Wait for backend to come back up.</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wait_for:</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port: 8080</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started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timeout: 60</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Enable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enabled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b="0" i="0" sz="1200" u="none" cap="none" strike="noStrike">
              <a:solidFill>
                <a:schemeClr val="dk1"/>
              </a:solidFill>
              <a:latin typeface="Calibri"/>
              <a:ea typeface="Calibri"/>
              <a:cs typeface="Calibri"/>
              <a:sym typeface="Calibri"/>
            </a:endParaRPr>
          </a:p>
        </p:txBody>
      </p:sp>
      <p:sp>
        <p:nvSpPr>
          <p:cNvPr id="1056" name="Google Shape;1056;g446af7d474_0_29: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57" name="Google Shape;1057;g446af7d474_0_29: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46af7d474_0_4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446af7d474_0_48:notes"/>
          <p:cNvSpPr txBox="1"/>
          <p:nvPr>
            <p:ph idx="1" type="body"/>
          </p:nvPr>
        </p:nvSpPr>
        <p:spPr>
          <a:xfrm>
            <a:off x="372168" y="5441430"/>
            <a:ext cx="6551400" cy="34389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46af7d474_0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446af7d474_0_54:notes"/>
          <p:cNvSpPr txBox="1"/>
          <p:nvPr>
            <p:ph idx="1" type="body"/>
          </p:nvPr>
        </p:nvSpPr>
        <p:spPr>
          <a:xfrm>
            <a:off x="371476" y="5448300"/>
            <a:ext cx="6551700" cy="116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1" lang="en-US" sz="1200" u="none" cap="none" strike="noStrike">
                <a:solidFill>
                  <a:schemeClr val="dk1"/>
                </a:solidFill>
                <a:latin typeface="Calibri"/>
                <a:ea typeface="Calibri"/>
                <a:cs typeface="Calibri"/>
                <a:sym typeface="Calibri"/>
              </a:rPr>
              <a:t>A quick example here of a Handler:</a:t>
            </a:r>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a:t>
            </a:r>
            <a:endParaRPr/>
          </a:p>
          <a:p>
            <a:pPr indent="-171450" lvl="1" marL="6286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name: restart ntpd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service: name=ntpd state=restarted</a:t>
            </a:r>
            <a:endParaRPr b="0" i="1"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46af7d474_0_7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g446af7d474_0_71:notes"/>
          <p:cNvSpPr txBox="1"/>
          <p:nvPr>
            <p:ph idx="1" type="body"/>
          </p:nvPr>
        </p:nvSpPr>
        <p:spPr>
          <a:xfrm>
            <a:off x="241540" y="1363852"/>
            <a:ext cx="6698700" cy="72795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Exercise Objective: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exercise we will not only deploy a single application, but will also complete the task of deploying/implementing a full application stack.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Before We Begin:</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Our example application is called Gogs, which is an in-house Git repository hosting service similar to GitLab or GitHub.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implementing this full application stack we will explore using community provided roles from Ansible Galaxy, using variables to override default configurations, and how Ansible can simplify the delivery of a complete application stack.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Before we begin using Ansible to perform some magic on our behalf, we should start by defining what it is we need our Ansible project to do.</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for this project if obviously Gogs, which is our application. For Gogs to work correctly, it needs a backend database. In this example, we will use MySQL. Additionally, we are going to add a simple firewall to secure our Gogs server. Finally, we are going to make sure it’s time is correct by installing NTP.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our project we include the following roles: </a:t>
            </a:r>
            <a:endParaRPr sz="1200"/>
          </a:p>
          <a:p>
            <a:pPr indent="-279400" lvl="1" marL="800100" marR="0" rtl="0" algn="l">
              <a:spcBef>
                <a:spcPts val="0"/>
              </a:spcBef>
              <a:spcAft>
                <a:spcPts val="0"/>
              </a:spcAft>
              <a:buClr>
                <a:schemeClr val="dk1"/>
              </a:buClr>
              <a:buSzPts val="1000"/>
              <a:buFont typeface="Noto Sans Symbols"/>
              <a:buNone/>
            </a:pPr>
            <a:r>
              <a:t/>
            </a:r>
            <a:endParaRPr b="0" i="0" sz="1200" u="none" cap="none" strike="noStrike">
              <a:solidFill>
                <a:schemeClr val="dk1"/>
              </a:solidFill>
              <a:latin typeface="Calibri"/>
              <a:ea typeface="Calibri"/>
              <a:cs typeface="Calibri"/>
              <a:sym typeface="Calibri"/>
            </a:endParaRPr>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geerlingguy.ntp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geerlingguy.firewall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geerlingguy.mysql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geerlingguy.git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geerlingguy.gogs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find out what variables we can use to customize the behavior of each role we can look in the README file for each role, as well as the defaults/main.yml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change in to our gogs project directory for this exercise.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~/code/gogs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here, we could also take a look in </a:t>
            </a:r>
            <a:r>
              <a:rPr b="1" i="0" lang="en-US" sz="1200" u="none" cap="none" strike="noStrike">
                <a:solidFill>
                  <a:schemeClr val="dk1"/>
                </a:solidFill>
                <a:latin typeface="Calibri"/>
                <a:ea typeface="Calibri"/>
                <a:cs typeface="Calibri"/>
                <a:sym typeface="Calibri"/>
              </a:rPr>
              <a:t>roles</a:t>
            </a:r>
            <a:r>
              <a:rPr b="0" i="0" lang="en-US" sz="1200" u="none" cap="none" strike="noStrike">
                <a:solidFill>
                  <a:schemeClr val="dk1"/>
                </a:solidFill>
                <a:latin typeface="Calibri"/>
                <a:ea typeface="Calibri"/>
                <a:cs typeface="Calibri"/>
                <a:sym typeface="Calibri"/>
              </a:rPr>
              <a:t> we can see the community roles have already been added.</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working with community roles from Ansible Galaxy, you will likely notice the quality of roles varies greatly. After a little trial and error, you should start to identify things to look out for when deciding which community roles are well constructed, and those that need some polishing in order to be fully functional.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Characteristics of well written community roles include:</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easily customizable via variables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support multiple distributions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well documented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regularly updated and maintained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have been well tested.</a:t>
            </a:r>
            <a:endParaRPr sz="1200"/>
          </a:p>
          <a:p>
            <a:pPr indent="0" lvl="1" marL="457200" marR="0" rtl="0" algn="l">
              <a:spcBef>
                <a:spcPts val="0"/>
              </a:spcBef>
              <a:spcAft>
                <a:spcPts val="0"/>
              </a:spcAft>
              <a:buNone/>
            </a:pPr>
            <a:r>
              <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highlight>
                  <a:srgbClr val="FFFF00"/>
                </a:highlight>
                <a:latin typeface="Calibri"/>
                <a:ea typeface="Calibri"/>
                <a:cs typeface="Calibri"/>
                <a:sym typeface="Calibri"/>
              </a:rPr>
              <a:t>Next let's customize the roles to match our requirements and environment.</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will store all our customizations under </a:t>
            </a:r>
            <a:r>
              <a:rPr b="1" lang="en-US" sz="1200">
                <a:solidFill>
                  <a:schemeClr val="dk1"/>
                </a:solidFill>
                <a:latin typeface="Calibri"/>
                <a:ea typeface="Calibri"/>
                <a:cs typeface="Calibri"/>
                <a:sym typeface="Calibri"/>
              </a:rPr>
              <a:t>group_vars/all/</a:t>
            </a:r>
            <a:r>
              <a:rPr lang="en-US" sz="1200">
                <a:solidFill>
                  <a:schemeClr val="dk1"/>
                </a:solidFill>
                <a:latin typeface="Calibri"/>
                <a:ea typeface="Calibri"/>
                <a:cs typeface="Calibri"/>
                <a:sym typeface="Calibri"/>
              </a:rPr>
              <a:t> since there is currently only one target host in our environment.</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ls group_vars/all/*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create a playbook that includes all the roles in playbook.yml</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and apply the roles to our gogs host. To do this, type the following and press enter:</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playbook.yml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As a result of our Ansible playbook configuration, this action will go out and install ntp, iptables, MySQL, Git, Gogs, as well as creating our database for us, and starting the appropriate services.</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the successful completion of the playbook you should be able to browse to:</a:t>
            </a:r>
            <a:endParaRPr sz="1200">
              <a:solidFill>
                <a:schemeClr val="dk1"/>
              </a:solidFill>
            </a:endParaRPr>
          </a:p>
          <a:p>
            <a:pPr indent="45720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where </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is </a:t>
            </a:r>
            <a:r>
              <a:rPr b="1" lang="en-US" sz="1200">
                <a:solidFill>
                  <a:schemeClr val="dk1"/>
                </a:solidFill>
                <a:latin typeface="Calibri"/>
                <a:ea typeface="Calibri"/>
                <a:cs typeface="Calibri"/>
                <a:sym typeface="Calibri"/>
              </a:rPr>
              <a:t>8000 + your student number </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For example: student13 would type: </a:t>
            </a:r>
            <a:r>
              <a:rPr b="1" lang="en-US" sz="1200">
                <a:solidFill>
                  <a:schemeClr val="dk1"/>
                </a:solidFill>
                <a:latin typeface="Calibri"/>
                <a:ea typeface="Calibri"/>
                <a:cs typeface="Calibri"/>
                <a:sym typeface="Calibri"/>
              </a:rPr>
              <a:t>http://gogs.techtownlab.com:8013</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Note the URL as we will need to use that again shortly.</a:t>
            </a:r>
            <a:endParaRPr sz="1200">
              <a:solidFill>
                <a:schemeClr val="dk1"/>
              </a:solidFill>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After successfully navigating to URL, you will be taken to the Gogs installation page where you can fill out the database details and create your admin account.</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database password, as defined in </a:t>
            </a:r>
            <a:r>
              <a:rPr b="1" lang="en-US" sz="1200">
                <a:solidFill>
                  <a:schemeClr val="dk1"/>
                </a:solidFill>
                <a:latin typeface="Calibri"/>
                <a:ea typeface="Calibri"/>
                <a:cs typeface="Calibri"/>
                <a:sym typeface="Calibri"/>
              </a:rPr>
              <a:t>group_vars/all/gogs</a:t>
            </a:r>
            <a:r>
              <a:rPr lang="en-US" sz="1200">
                <a:solidFill>
                  <a:schemeClr val="dk1"/>
                </a:solidFill>
                <a:latin typeface="Calibri"/>
                <a:ea typeface="Calibri"/>
                <a:cs typeface="Calibri"/>
                <a:sym typeface="Calibri"/>
              </a:rPr>
              <a:t> is: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pa55w0rd</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Additionally, we will </a:t>
            </a:r>
            <a:r>
              <a:rPr b="1" lang="en-US" sz="1200">
                <a:solidFill>
                  <a:schemeClr val="dk1"/>
                </a:solidFill>
                <a:latin typeface="Calibri"/>
                <a:ea typeface="Calibri"/>
                <a:cs typeface="Calibri"/>
                <a:sym typeface="Calibri"/>
              </a:rPr>
              <a:t>change</a:t>
            </a:r>
            <a:r>
              <a:rPr lang="en-US" sz="1200">
                <a:solidFill>
                  <a:schemeClr val="dk1"/>
                </a:solidFill>
                <a:latin typeface="Calibri"/>
                <a:ea typeface="Calibri"/>
                <a:cs typeface="Calibri"/>
                <a:sym typeface="Calibri"/>
              </a:rPr>
              <a:t> the Gogs URL from:</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localhost:3000 </a:t>
            </a:r>
            <a:endParaRPr sz="1200">
              <a:solidFill>
                <a:schemeClr val="dk1"/>
              </a:solidFill>
              <a:latin typeface="Calibri"/>
              <a:ea typeface="Calibri"/>
              <a:cs typeface="Calibri"/>
              <a:sym typeface="Calibri"/>
            </a:endParaRPr>
          </a:p>
          <a:p>
            <a:pPr indent="457200" lvl="2" marL="13716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to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as noted above.</a:t>
            </a:r>
            <a:endParaRPr sz="1200">
              <a:solidFill>
                <a:schemeClr val="dk1"/>
              </a:solidFill>
            </a:endParaRPr>
          </a:p>
          <a:p>
            <a:pPr indent="0" lvl="4" marL="18288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p:txBody>
      </p:sp>
      <p:cxnSp>
        <p:nvCxnSpPr>
          <p:cNvPr id="1080" name="Google Shape;1080;g446af7d474_0_71:notes"/>
          <p:cNvCxnSpPr/>
          <p:nvPr/>
        </p:nvCxnSpPr>
        <p:spPr>
          <a:xfrm>
            <a:off x="371475" y="1363852"/>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7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44a89bd769_1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44a89bd769_1_54: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4a89bd769_1_10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44a89bd769_1_108: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44a89bd769_1_12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44a89bd769_1_122: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4a89bd769_1_1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44a89bd769_1_129: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8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81:notes"/>
          <p:cNvSpPr txBox="1"/>
          <p:nvPr>
            <p:ph idx="1" type="body"/>
          </p:nvPr>
        </p:nvSpPr>
        <p:spPr>
          <a:xfrm>
            <a:off x="372168" y="5467350"/>
            <a:ext cx="6592512" cy="34131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Use source and version. Ansible works excellently well with these tools.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p8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82:notes"/>
          <p:cNvSpPr txBox="1"/>
          <p:nvPr>
            <p:ph idx="1" type="body"/>
          </p:nvPr>
        </p:nvSpPr>
        <p:spPr>
          <a:xfrm>
            <a:off x="372168" y="5524500"/>
            <a:ext cx="6592512" cy="33559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For more information about Ansible and AWS: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1" i="0" lang="en-US" sz="1000" u="none" cap="none" strike="noStrike">
                <a:solidFill>
                  <a:schemeClr val="dk1"/>
                </a:solidFill>
                <a:latin typeface="Calibri"/>
                <a:ea typeface="Calibri"/>
                <a:cs typeface="Calibri"/>
                <a:sym typeface="Calibri"/>
              </a:rPr>
              <a:t>http://docs.ansible.com/ansible/guide_aws.html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p8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83: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has literally taken the IT world by storm, since it’s introduction in March 2013 the Docker Github repo has seen  24,458 commits, 145 releases and  1,388 contributors.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That’s just the main Docker engine, we aren’t counting the endless list of open source projects, commercial services and other project integrations that have sprung up around Docker and aim to make the life of a Docker administrator a bit easier.</a:t>
            </a:r>
            <a:endParaRPr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p8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8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Why is this useful?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many times have you encountered a situation where an application works perfectly in development but runs in to unexpected problems in staging or production because it is missing a vital library, or the versions of packages are slightly different, or there is a required configuration change a developer forgot to tell you about.</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packaging up everything an application needs to run in a standard container we can be sure an application runs exactly  the same, weather it is on a developers laptop, on a local server, or pushed up to the cloud to run on Amazon AWS or Google Compute Engine.</a:t>
            </a:r>
            <a:r>
              <a:rPr lang="en-US" sz="1200"/>
              <a:t> </a:t>
            </a:r>
            <a:r>
              <a:rPr b="0" i="0" lang="en-US" sz="1200" u="none" cap="none" strike="noStrike">
                <a:solidFill>
                  <a:schemeClr val="dk1"/>
                </a:solidFill>
                <a:latin typeface="Calibri"/>
                <a:ea typeface="Calibri"/>
                <a:cs typeface="Calibri"/>
                <a:sym typeface="Calibri"/>
              </a:rPr>
              <a:t>This is the problem that Docker solves.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144" name="Google Shape;1144;p84:notes"/>
          <p:cNvCxnSpPr/>
          <p:nvPr/>
        </p:nvCxnSpPr>
        <p:spPr>
          <a:xfrm>
            <a:off x="372168" y="581921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9:notes"/>
          <p:cNvSpPr txBox="1"/>
          <p:nvPr>
            <p:ph idx="1" type="body"/>
          </p:nvPr>
        </p:nvSpPr>
        <p:spPr>
          <a:xfrm>
            <a:off x="628650" y="5848350"/>
            <a:ext cx="6294892" cy="303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Section</a:t>
            </a:r>
            <a:r>
              <a:rPr lang="en-US" sz="1050">
                <a:solidFill>
                  <a:schemeClr val="dk1"/>
                </a:solidFill>
                <a:latin typeface="Calibri"/>
                <a:ea typeface="Calibri"/>
                <a:cs typeface="Calibri"/>
                <a:sym typeface="Calibri"/>
              </a:rPr>
              <a:t> objectives c</a:t>
            </a:r>
            <a:r>
              <a:rPr lang="en-US" sz="1050">
                <a:solidFill>
                  <a:schemeClr val="dk1"/>
                </a:solidFill>
                <a:latin typeface="Calibri"/>
                <a:ea typeface="Calibri"/>
                <a:cs typeface="Calibri"/>
                <a:sym typeface="Calibri"/>
              </a:rPr>
              <a:t>ontinued on the next slide.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46af7d474_0_18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51" name="Google Shape;1151;g446af7d474_0_18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46af7d474_0_189: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158" name="Google Shape;1158;g446af7d474_0_1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46af7d474_0_19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64" name="Google Shape;1164;g446af7d474_0_19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46af7d474_0_32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g446af7d474_0_327: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Docker</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typically create your Docker image on your local machine, or on a continuous integration system that supports creating Docker images, like Jenkins. Once you’ve created your image, you need to store it somewhere where it can be downloaded onto your remote hosts.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Docker registries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images typically reside in a repository called a registry. The Docker project runs a registry called “Docker Hub” which can host both public and private Docker images, and the Docker command-line tools have built-in support for pushing images up to a registry and for pulling images down from a registry.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also run your own in-house registry using the Docker registry container or a third party package like Portus (https://github.com/SUSE/Portus)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171" name="Google Shape;1171;g446af7d474_0_327:notes"/>
          <p:cNvCxnSpPr/>
          <p:nvPr/>
        </p:nvCxnSpPr>
        <p:spPr>
          <a:xfrm>
            <a:off x="372168" y="5758258"/>
            <a:ext cx="6550800" cy="0"/>
          </a:xfrm>
          <a:prstGeom prst="straightConnector1">
            <a:avLst/>
          </a:prstGeom>
          <a:noFill/>
          <a:ln cap="flat" cmpd="sng" w="9525">
            <a:solidFill>
              <a:srgbClr val="7F7F7F"/>
            </a:solidFill>
            <a:prstDash val="solid"/>
            <a:round/>
            <a:headEnd len="sm" w="sm" type="none"/>
            <a:tailEnd len="sm" w="sm" type="none"/>
          </a:ln>
        </p:spPr>
      </p:cxnSp>
      <p:cxnSp>
        <p:nvCxnSpPr>
          <p:cNvPr id="1172" name="Google Shape;1172;g446af7d474_0_327:notes"/>
          <p:cNvCxnSpPr/>
          <p:nvPr/>
        </p:nvCxnSpPr>
        <p:spPr>
          <a:xfrm>
            <a:off x="372168" y="70841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446af7d474_0_199: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79" name="Google Shape;1179;g446af7d474_0_1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446af7d474_0_20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85" name="Google Shape;1185;g446af7d474_0_20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446af7d474_0_21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92" name="Google Shape;1192;g446af7d474_0_21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446af7d474_0_21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446af7d474_0_216: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446af7d474_0_2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446af7d474_0_22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p8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8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7F7F7F"/>
                </a:solidFill>
                <a:latin typeface="Calibri"/>
                <a:ea typeface="Calibri"/>
                <a:cs typeface="Calibri"/>
                <a:sym typeface="Calibri"/>
              </a:rPr>
              <a:t>Docker (OLD LAB)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is one of the fastest growing technologies in the DevOps space right now, and unsurprisingly Ansible has a module to help us in the building, provisioning and orchestration of Docker containers.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Change in to the docker directory in the course code and we'll explore what we can do with the Docker module. Enter: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~/code/docker</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to do is install Docker on our target host and start the service. The code to do this is very similar to code we have already seen so we won't go over it again, but you can explore the setup.yml playbook and docker role at a later time. Enter:</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setup.yml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we have the Docker engine installed we are going to provision an applicaiton on it, the application we are going to use is called RocketChat, which is an open source chat platform similar to Slack. RocketChat requires a MongoDB database as a back end so the first thing we want to do is provision a MongoDB container. Once that is done we can start our RocketChat container and link it to the MongoDB container as db.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also want to expose port 3000 on our RocketChat container to the outside world, so we can connect to it from a web browser, let's see what the code for doing all this would look like.</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hosts: all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become: yes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tasks:</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mongo container</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mongo:3.2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application container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links: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ports: "3000:3000"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env: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ROOT_URL: "http://rocketchat.techtownlab.com" It's pretty easy to follow what is going on here, we first provision our MongoDB container with the DockerHub image mongo:3.2, and then we start our RocketChat container with the DockerHub image rocket.chat, which automatically assumes the latest version</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run our rocketchat.yml playbook which will start our containers.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rocketchat.yml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doesn't look like much is going on here, but Ansible is instructing the Docker service to download the images for the containers we have requested, and then start them for us.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SSH to the docker environment and check to see that everything is running successfully. To do this, enter the following:</a:t>
            </a:r>
            <a:endParaRPr sz="1200">
              <a:solidFill>
                <a:schemeClr val="dk1"/>
              </a:solidFill>
            </a:endParaRPr>
          </a:p>
          <a:p>
            <a:pPr indent="457200" lvl="1" marL="4572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ssh docker.local</a:t>
            </a:r>
            <a:endParaRPr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docker ps</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Return back to the Ansible control host with </a:t>
            </a:r>
            <a:r>
              <a:rPr b="1" lang="en-US" sz="1200">
                <a:solidFill>
                  <a:schemeClr val="dk1"/>
                </a:solidFill>
                <a:latin typeface="Calibri"/>
                <a:ea typeface="Calibri"/>
                <a:cs typeface="Calibri"/>
                <a:sym typeface="Calibri"/>
              </a:rPr>
              <a:t>"exit"</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try browsing to RockatChat with your desktop browser at http://rocketchat.techtownlab.com:port where "port" is 3000 + your student number, so for student5 you would browse to http://rocketchat.techtownlab.com:3005/</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Further information on using Ansible to manage Docker can be found on the modules documentation page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https://docs.ansible.com/ansible/docker_container_module.html</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1212" name="Google Shape;1212;p86:notes"/>
          <p:cNvCxnSpPr/>
          <p:nvPr/>
        </p:nvCxnSpPr>
        <p:spPr>
          <a:xfrm>
            <a:off x="372168" y="667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rot="5400000">
            <a:off x="2309019" y="-373856"/>
            <a:ext cx="4525962"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1" name="Shape 41"/>
        <p:cNvGrpSpPr/>
        <p:nvPr/>
      </p:nvGrpSpPr>
      <p:grpSpPr>
        <a:xfrm>
          <a:off x="0" y="0"/>
          <a:ext cx="0" cy="0"/>
          <a:chOff x="0" y="0"/>
          <a:chExt cx="0" cy="0"/>
        </a:xfrm>
      </p:grpSpPr>
      <p:sp>
        <p:nvSpPr>
          <p:cNvPr id="42" name="Google Shape;42;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 name="Google Shape;43;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44" name="Shape 44"/>
        <p:cNvGrpSpPr/>
        <p:nvPr/>
      </p:nvGrpSpPr>
      <p:grpSpPr>
        <a:xfrm>
          <a:off x="0" y="0"/>
          <a:ext cx="0" cy="0"/>
          <a:chOff x="0" y="0"/>
          <a:chExt cx="0" cy="0"/>
        </a:xfrm>
      </p:grpSpPr>
      <p:sp>
        <p:nvSpPr>
          <p:cNvPr id="45" name="Google Shape;45;p13"/>
          <p:cNvSpPr txBox="1"/>
          <p:nvPr>
            <p:ph type="title"/>
          </p:nvPr>
        </p:nvSpPr>
        <p:spPr>
          <a:xfrm>
            <a:off x="676656" y="369895"/>
            <a:ext cx="779570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6" name="Google Shape;46;p13"/>
          <p:cNvSpPr txBox="1"/>
          <p:nvPr>
            <p:ph idx="1" type="body"/>
          </p:nvPr>
        </p:nvSpPr>
        <p:spPr>
          <a:xfrm>
            <a:off x="676656" y="1260475"/>
            <a:ext cx="7795832" cy="4762500"/>
          </a:xfrm>
          <a:prstGeom prst="rect">
            <a:avLst/>
          </a:prstGeom>
          <a:noFill/>
          <a:ln>
            <a:noFill/>
          </a:ln>
        </p:spPr>
        <p:txBody>
          <a:bodyPr anchorCtr="0" anchor="t" bIns="45700" lIns="91425" spcFirstLastPara="1" rIns="91425" wrap="square" tIns="45700"/>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47" name="Google Shape;47;p13"/>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48" name="Shape 48"/>
        <p:cNvGrpSpPr/>
        <p:nvPr/>
      </p:nvGrpSpPr>
      <p:grpSpPr>
        <a:xfrm>
          <a:off x="0" y="0"/>
          <a:ext cx="0" cy="0"/>
          <a:chOff x="0" y="0"/>
          <a:chExt cx="0" cy="0"/>
        </a:xfrm>
      </p:grpSpPr>
      <p:sp>
        <p:nvSpPr>
          <p:cNvPr id="49" name="Google Shape;49;p14"/>
          <p:cNvSpPr txBox="1"/>
          <p:nvPr>
            <p:ph type="title"/>
          </p:nvPr>
        </p:nvSpPr>
        <p:spPr>
          <a:xfrm>
            <a:off x="676656" y="365858"/>
            <a:ext cx="779068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4"/>
          <p:cNvSpPr txBox="1"/>
          <p:nvPr>
            <p:ph idx="1" type="body"/>
          </p:nvPr>
        </p:nvSpPr>
        <p:spPr>
          <a:xfrm>
            <a:off x="672686" y="827515"/>
            <a:ext cx="7790687" cy="432426"/>
          </a:xfrm>
          <a:prstGeom prst="rect">
            <a:avLst/>
          </a:prstGeom>
          <a:noFill/>
          <a:ln>
            <a:noFill/>
          </a:ln>
        </p:spPr>
        <p:txBody>
          <a:bodyPr anchorCtr="0" anchor="ctr" bIns="45700" lIns="91425" spcFirstLastPara="1" rIns="91425" wrap="square" tIns="45700"/>
          <a:lstStyle>
            <a:lvl1pPr indent="-228600" lvl="0" marL="457200" marR="0" rtl="0" algn="l">
              <a:lnSpc>
                <a:spcPct val="100000"/>
              </a:lnSpc>
              <a:spcBef>
                <a:spcPts val="0"/>
              </a:spcBef>
              <a:spcAft>
                <a:spcPts val="0"/>
              </a:spcAft>
              <a:buClr>
                <a:schemeClr val="dk1"/>
              </a:buClr>
              <a:buSzPts val="2600"/>
              <a:buFont typeface="Calibri"/>
              <a:buNone/>
              <a:defRPr b="0" i="0" sz="26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6pPr>
            <a:lvl7pPr indent="-228600" lvl="6" marL="32004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7pPr>
            <a:lvl8pPr indent="-228600" lvl="7" marL="36576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8pPr>
            <a:lvl9pPr indent="-228600" lvl="8" marL="41148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9pPr>
          </a:lstStyle>
          <a:p/>
        </p:txBody>
      </p:sp>
      <p:sp>
        <p:nvSpPr>
          <p:cNvPr id="51" name="Google Shape;51;p14"/>
          <p:cNvSpPr txBox="1"/>
          <p:nvPr>
            <p:ph idx="2" type="body"/>
          </p:nvPr>
        </p:nvSpPr>
        <p:spPr>
          <a:xfrm>
            <a:off x="672686" y="1536700"/>
            <a:ext cx="7799802" cy="44862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2" name="Google Shape;52;p14"/>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53" name="Shape 53"/>
        <p:cNvGrpSpPr/>
        <p:nvPr/>
      </p:nvGrpSpPr>
      <p:grpSpPr>
        <a:xfrm>
          <a:off x="0" y="0"/>
          <a:ext cx="0" cy="0"/>
          <a:chOff x="0" y="0"/>
          <a:chExt cx="0" cy="0"/>
        </a:xfrm>
      </p:grpSpPr>
      <p:sp>
        <p:nvSpPr>
          <p:cNvPr id="54" name="Google Shape;54;p15"/>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5" name="Google Shape;55;p15"/>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6" name="Google Shape;56;p15"/>
          <p:cNvSpPr/>
          <p:nvPr>
            <p:ph idx="2" type="clipArt"/>
          </p:nvPr>
        </p:nvSpPr>
        <p:spPr>
          <a:xfrm>
            <a:off x="4648200" y="1219200"/>
            <a:ext cx="4038600" cy="490696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7" name="Google Shape;57;p15"/>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59" name="Shape 59"/>
        <p:cNvGrpSpPr/>
        <p:nvPr/>
      </p:nvGrpSpPr>
      <p:grpSpPr>
        <a:xfrm>
          <a:off x="0" y="0"/>
          <a:ext cx="0" cy="0"/>
          <a:chOff x="0" y="0"/>
          <a:chExt cx="0" cy="0"/>
        </a:xfrm>
      </p:grpSpPr>
      <p:sp>
        <p:nvSpPr>
          <p:cNvPr id="60" name="Google Shape;60;p16"/>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1" name="Google Shape;61;p16"/>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2" name="Google Shape;62;p16"/>
          <p:cNvSpPr txBox="1"/>
          <p:nvPr>
            <p:ph idx="2" type="body"/>
          </p:nvPr>
        </p:nvSpPr>
        <p:spPr>
          <a:xfrm>
            <a:off x="4648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3" name="Google Shape;63;p16"/>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65" name="Shape 65"/>
        <p:cNvGrpSpPr/>
        <p:nvPr/>
      </p:nvGrpSpPr>
      <p:grpSpPr>
        <a:xfrm>
          <a:off x="0" y="0"/>
          <a:ext cx="0" cy="0"/>
          <a:chOff x="0" y="0"/>
          <a:chExt cx="0" cy="0"/>
        </a:xfrm>
      </p:grpSpPr>
      <p:sp>
        <p:nvSpPr>
          <p:cNvPr id="66" name="Google Shape;66;p17"/>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7"/>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69" name="Shape 69"/>
        <p:cNvGrpSpPr/>
        <p:nvPr/>
      </p:nvGrpSpPr>
      <p:grpSpPr>
        <a:xfrm>
          <a:off x="0" y="0"/>
          <a:ext cx="0" cy="0"/>
          <a:chOff x="0" y="0"/>
          <a:chExt cx="0" cy="0"/>
        </a:xfrm>
      </p:grpSpPr>
      <p:sp>
        <p:nvSpPr>
          <p:cNvPr id="70" name="Google Shape;7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1" name="Google Shape;71;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2" name="Google Shape;72;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3" name="Google Shape;73;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76" name="Shape 76"/>
        <p:cNvGrpSpPr/>
        <p:nvPr/>
      </p:nvGrpSpPr>
      <p:grpSpPr>
        <a:xfrm>
          <a:off x="0" y="0"/>
          <a:ext cx="0" cy="0"/>
          <a:chOff x="0" y="0"/>
          <a:chExt cx="0" cy="0"/>
        </a:xfrm>
      </p:grpSpPr>
      <p:sp>
        <p:nvSpPr>
          <p:cNvPr id="77" name="Google Shape;7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8" name="Google Shape;78;p19"/>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9" name="Google Shape;79;p19"/>
          <p:cNvSpPr txBox="1"/>
          <p:nvPr>
            <p:ph idx="2" type="body"/>
          </p:nvPr>
        </p:nvSpPr>
        <p:spPr>
          <a:xfrm>
            <a:off x="457200" y="3938588"/>
            <a:ext cx="4038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0" name="Google Shape;80;p19"/>
          <p:cNvSpPr txBox="1"/>
          <p:nvPr>
            <p:ph idx="3"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1" name="Google Shape;81;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84" name="Shape 84"/>
        <p:cNvGrpSpPr/>
        <p:nvPr/>
      </p:nvGrpSpPr>
      <p:grpSpPr>
        <a:xfrm>
          <a:off x="0" y="0"/>
          <a:ext cx="0" cy="0"/>
          <a:chOff x="0" y="0"/>
          <a:chExt cx="0" cy="0"/>
        </a:xfrm>
      </p:grpSpPr>
      <p:sp>
        <p:nvSpPr>
          <p:cNvPr id="85" name="Google Shape;8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20"/>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7" name="Google Shape;87;p20"/>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8" name="Google Shape;88;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1" name="Shape 91"/>
        <p:cNvGrpSpPr/>
        <p:nvPr/>
      </p:nvGrpSpPr>
      <p:grpSpPr>
        <a:xfrm>
          <a:off x="0" y="0"/>
          <a:ext cx="0" cy="0"/>
          <a:chOff x="0" y="0"/>
          <a:chExt cx="0" cy="0"/>
        </a:xfrm>
      </p:grpSpPr>
      <p:sp>
        <p:nvSpPr>
          <p:cNvPr id="92" name="Google Shape;9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 name="Google Shape;93;p21"/>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4" name="Google Shape;94;p21"/>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5" name="Google Shape;95;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5" name="Google Shape;105;p2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2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0" name="Shape 110"/>
        <p:cNvGrpSpPr/>
        <p:nvPr/>
      </p:nvGrpSpPr>
      <p:grpSpPr>
        <a:xfrm>
          <a:off x="0" y="0"/>
          <a:ext cx="0" cy="0"/>
          <a:chOff x="0" y="0"/>
          <a:chExt cx="0" cy="0"/>
        </a:xfrm>
      </p:grpSpPr>
      <p:sp>
        <p:nvSpPr>
          <p:cNvPr id="111" name="Google Shape;111;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2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3" name="Shape 113"/>
        <p:cNvGrpSpPr/>
        <p:nvPr/>
      </p:nvGrpSpPr>
      <p:grpSpPr>
        <a:xfrm>
          <a:off x="0" y="0"/>
          <a:ext cx="0" cy="0"/>
          <a:chOff x="0" y="0"/>
          <a:chExt cx="0" cy="0"/>
        </a:xfrm>
      </p:grpSpPr>
      <p:sp>
        <p:nvSpPr>
          <p:cNvPr id="114" name="Google Shape;114;p2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p2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16" name="Google Shape;116;p2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119" name="Google Shape;119;p2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2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21" name="Shape 121"/>
        <p:cNvGrpSpPr/>
        <p:nvPr/>
      </p:nvGrpSpPr>
      <p:grpSpPr>
        <a:xfrm>
          <a:off x="0" y="0"/>
          <a:ext cx="0" cy="0"/>
          <a:chOff x="0" y="0"/>
          <a:chExt cx="0" cy="0"/>
        </a:xfrm>
      </p:grpSpPr>
      <p:sp>
        <p:nvSpPr>
          <p:cNvPr id="122" name="Google Shape;122;p2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2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0" name="Shape 130"/>
        <p:cNvGrpSpPr/>
        <p:nvPr/>
      </p:nvGrpSpPr>
      <p:grpSpPr>
        <a:xfrm>
          <a:off x="0" y="0"/>
          <a:ext cx="0" cy="0"/>
          <a:chOff x="0" y="0"/>
          <a:chExt cx="0" cy="0"/>
        </a:xfrm>
      </p:grpSpPr>
      <p:sp>
        <p:nvSpPr>
          <p:cNvPr id="131" name="Google Shape;131;p3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3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3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3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7" name="Google Shape;137;p3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8" name="Google Shape;138;p3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3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3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2" name="Google Shape;142;p3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 name="Google Shape;143;p3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 name="Shape 14"/>
        <p:cNvGrpSpPr/>
        <p:nvPr/>
      </p:nvGrpSpPr>
      <p:grpSpPr>
        <a:xfrm>
          <a:off x="0" y="0"/>
          <a:ext cx="0" cy="0"/>
          <a:chOff x="0" y="0"/>
          <a:chExt cx="0" cy="0"/>
        </a:xfrm>
      </p:grpSpPr>
      <p:sp>
        <p:nvSpPr>
          <p:cNvPr id="15" name="Google Shape;15;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 name="Google Shape;16;p4"/>
          <p:cNvSpPr txBox="1"/>
          <p:nvPr>
            <p:ph idx="1" type="body"/>
          </p:nvPr>
        </p:nvSpPr>
        <p:spPr>
          <a:xfrm>
            <a:off x="457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
        <p:nvSpPr>
          <p:cNvPr id="17" name="Google Shape;17;p4"/>
          <p:cNvSpPr txBox="1"/>
          <p:nvPr>
            <p:ph idx="2" type="body"/>
          </p:nvPr>
        </p:nvSpPr>
        <p:spPr>
          <a:xfrm>
            <a:off x="4648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3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 name="Google Shape;146;p3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 name="Google Shape;147;p3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3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0" name="Google Shape;150;p3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3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2" name="Google Shape;152;p3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3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4" name="Google Shape;154;p3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5" name="Shape 155"/>
        <p:cNvGrpSpPr/>
        <p:nvPr/>
      </p:nvGrpSpPr>
      <p:grpSpPr>
        <a:xfrm>
          <a:off x="0" y="0"/>
          <a:ext cx="0" cy="0"/>
          <a:chOff x="0" y="0"/>
          <a:chExt cx="0" cy="0"/>
        </a:xfrm>
      </p:grpSpPr>
      <p:sp>
        <p:nvSpPr>
          <p:cNvPr id="156" name="Google Shape;156;p3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7" name="Google Shape;157;p3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8" name="Google Shape;158;p3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9" name="Google Shape;159;p3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3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3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2" name="Shape 162"/>
        <p:cNvGrpSpPr/>
        <p:nvPr/>
      </p:nvGrpSpPr>
      <p:grpSpPr>
        <a:xfrm>
          <a:off x="0" y="0"/>
          <a:ext cx="0" cy="0"/>
          <a:chOff x="0" y="0"/>
          <a:chExt cx="0" cy="0"/>
        </a:xfrm>
      </p:grpSpPr>
      <p:sp>
        <p:nvSpPr>
          <p:cNvPr id="163" name="Google Shape;163;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3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3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3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3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8" name="Google Shape;168;p3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3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Google Shape;171;p3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3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3" name="Google Shape;173;p3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3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75" name="Shape 175"/>
        <p:cNvGrpSpPr/>
        <p:nvPr/>
      </p:nvGrpSpPr>
      <p:grpSpPr>
        <a:xfrm>
          <a:off x="0" y="0"/>
          <a:ext cx="0" cy="0"/>
          <a:chOff x="0" y="0"/>
          <a:chExt cx="0" cy="0"/>
        </a:xfrm>
      </p:grpSpPr>
      <p:sp>
        <p:nvSpPr>
          <p:cNvPr id="176" name="Google Shape;176;p3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7" name="Google Shape;177;p3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3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9" name="Google Shape;179;p3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0" name="Google Shape;180;p3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3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82" name="Shape 182"/>
        <p:cNvGrpSpPr/>
        <p:nvPr/>
      </p:nvGrpSpPr>
      <p:grpSpPr>
        <a:xfrm>
          <a:off x="0" y="0"/>
          <a:ext cx="0" cy="0"/>
          <a:chOff x="0" y="0"/>
          <a:chExt cx="0" cy="0"/>
        </a:xfrm>
      </p:grpSpPr>
      <p:sp>
        <p:nvSpPr>
          <p:cNvPr id="183" name="Google Shape;183;p3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4" name="Google Shape;184;p3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3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3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0" name="Shape 190"/>
        <p:cNvGrpSpPr/>
        <p:nvPr/>
      </p:nvGrpSpPr>
      <p:grpSpPr>
        <a:xfrm>
          <a:off x="0" y="0"/>
          <a:ext cx="0" cy="0"/>
          <a:chOff x="0" y="0"/>
          <a:chExt cx="0" cy="0"/>
        </a:xfrm>
      </p:grpSpPr>
      <p:sp>
        <p:nvSpPr>
          <p:cNvPr id="191" name="Google Shape;191;p4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2" name="Google Shape;192;p4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3" name="Shape 193"/>
        <p:cNvGrpSpPr/>
        <p:nvPr/>
      </p:nvGrpSpPr>
      <p:grpSpPr>
        <a:xfrm>
          <a:off x="0" y="0"/>
          <a:ext cx="0" cy="0"/>
          <a:chOff x="0" y="0"/>
          <a:chExt cx="0" cy="0"/>
        </a:xfrm>
      </p:grpSpPr>
      <p:sp>
        <p:nvSpPr>
          <p:cNvPr id="194" name="Google Shape;194;p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5" name="Google Shape;195;p4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96" name="Shape 196"/>
        <p:cNvGrpSpPr/>
        <p:nvPr/>
      </p:nvGrpSpPr>
      <p:grpSpPr>
        <a:xfrm>
          <a:off x="0" y="0"/>
          <a:ext cx="0" cy="0"/>
          <a:chOff x="0" y="0"/>
          <a:chExt cx="0" cy="0"/>
        </a:xfrm>
      </p:grpSpPr>
      <p:pic>
        <p:nvPicPr>
          <p:cNvPr id="197" name="Google Shape;197;p4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98" name="Google Shape;198;p4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6pPr>
            <a:lvl7pPr indent="-228600" lvl="6" marL="32004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7pPr>
            <a:lvl8pPr indent="-228600" lvl="7" marL="36576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8pPr>
            <a:lvl9pPr indent="-228600" lvl="8" marL="41148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99" name="Shape 199"/>
        <p:cNvGrpSpPr/>
        <p:nvPr/>
      </p:nvGrpSpPr>
      <p:grpSpPr>
        <a:xfrm>
          <a:off x="0" y="0"/>
          <a:ext cx="0" cy="0"/>
          <a:chOff x="0" y="0"/>
          <a:chExt cx="0" cy="0"/>
        </a:xfrm>
      </p:grpSpPr>
      <p:sp>
        <p:nvSpPr>
          <p:cNvPr id="200" name="Google Shape;200;p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1" name="Google Shape;201;p4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4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3" name="Google Shape;203;p4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4" name="Shape 204"/>
        <p:cNvGrpSpPr/>
        <p:nvPr/>
      </p:nvGrpSpPr>
      <p:grpSpPr>
        <a:xfrm>
          <a:off x="0" y="0"/>
          <a:ext cx="0" cy="0"/>
          <a:chOff x="0" y="0"/>
          <a:chExt cx="0" cy="0"/>
        </a:xfrm>
      </p:grpSpPr>
      <p:sp>
        <p:nvSpPr>
          <p:cNvPr id="205" name="Google Shape;205;p4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6" name="Google Shape;206;p4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7" name="Shape 207"/>
        <p:cNvGrpSpPr/>
        <p:nvPr/>
      </p:nvGrpSpPr>
      <p:grpSpPr>
        <a:xfrm>
          <a:off x="0" y="0"/>
          <a:ext cx="0" cy="0"/>
          <a:chOff x="0" y="0"/>
          <a:chExt cx="0" cy="0"/>
        </a:xfrm>
      </p:grpSpPr>
      <p:sp>
        <p:nvSpPr>
          <p:cNvPr id="208" name="Google Shape;208;p4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9" name="Google Shape;209;p4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4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1" name="Shape 211"/>
        <p:cNvGrpSpPr/>
        <p:nvPr/>
      </p:nvGrpSpPr>
      <p:grpSpPr>
        <a:xfrm>
          <a:off x="0" y="0"/>
          <a:ext cx="0" cy="0"/>
          <a:chOff x="0" y="0"/>
          <a:chExt cx="0" cy="0"/>
        </a:xfrm>
      </p:grpSpPr>
      <p:sp>
        <p:nvSpPr>
          <p:cNvPr id="212" name="Google Shape;212;p4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13" name="Google Shape;213;p4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4" name="Google Shape;214;p4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5" name="Google Shape;215;p4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6" name="Google Shape;216;p4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4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0" name="Shape 220"/>
        <p:cNvGrpSpPr/>
        <p:nvPr/>
      </p:nvGrpSpPr>
      <p:grpSpPr>
        <a:xfrm>
          <a:off x="0" y="0"/>
          <a:ext cx="0" cy="0"/>
          <a:chOff x="0" y="0"/>
          <a:chExt cx="0" cy="0"/>
        </a:xfrm>
      </p:grpSpPr>
      <p:sp>
        <p:nvSpPr>
          <p:cNvPr id="221" name="Google Shape;221;p4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2" name="Google Shape;222;p4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4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4" name="Shape 224"/>
        <p:cNvGrpSpPr/>
        <p:nvPr/>
      </p:nvGrpSpPr>
      <p:grpSpPr>
        <a:xfrm>
          <a:off x="0" y="0"/>
          <a:ext cx="0" cy="0"/>
          <a:chOff x="0" y="0"/>
          <a:chExt cx="0" cy="0"/>
        </a:xfrm>
      </p:grpSpPr>
      <p:sp>
        <p:nvSpPr>
          <p:cNvPr id="225" name="Google Shape;225;p5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6" name="Google Shape;226;p5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27" name="Google Shape;227;p5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0" name="Google Shape;230;p5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1" name="Shape 231"/>
        <p:cNvGrpSpPr/>
        <p:nvPr/>
      </p:nvGrpSpPr>
      <p:grpSpPr>
        <a:xfrm>
          <a:off x="0" y="0"/>
          <a:ext cx="0" cy="0"/>
          <a:chOff x="0" y="0"/>
          <a:chExt cx="0" cy="0"/>
        </a:xfrm>
      </p:grpSpPr>
      <p:sp>
        <p:nvSpPr>
          <p:cNvPr id="232" name="Google Shape;232;p5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3" name="Google Shape;233;p5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 name="Shape 21"/>
        <p:cNvGrpSpPr/>
        <p:nvPr/>
      </p:nvGrpSpPr>
      <p:grpSpPr>
        <a:xfrm>
          <a:off x="0" y="0"/>
          <a:ext cx="0" cy="0"/>
          <a:chOff x="0" y="0"/>
          <a:chExt cx="0" cy="0"/>
        </a:xfrm>
      </p:grpSpPr>
      <p:sp>
        <p:nvSpPr>
          <p:cNvPr id="22" name="Google Shape;22;p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4" name="Google Shape;2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
        <p:nvSpPr>
          <p:cNvPr id="25" name="Google Shape;2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6" name="Google Shape;2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234" name="Shape 234"/>
        <p:cNvGrpSpPr/>
        <p:nvPr/>
      </p:nvGrpSpPr>
      <p:grpSpPr>
        <a:xfrm>
          <a:off x="0" y="0"/>
          <a:ext cx="0" cy="0"/>
          <a:chOff x="0" y="0"/>
          <a:chExt cx="0" cy="0"/>
        </a:xfrm>
      </p:grpSpPr>
      <p:sp>
        <p:nvSpPr>
          <p:cNvPr id="235" name="Google Shape;235;p5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6" name="Google Shape;236;p5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7" name="Google Shape;237;p5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238" name="Shape 238"/>
        <p:cNvGrpSpPr/>
        <p:nvPr/>
      </p:nvGrpSpPr>
      <p:grpSpPr>
        <a:xfrm>
          <a:off x="0" y="0"/>
          <a:ext cx="0" cy="0"/>
          <a:chOff x="0" y="0"/>
          <a:chExt cx="0" cy="0"/>
        </a:xfrm>
      </p:grpSpPr>
      <p:sp>
        <p:nvSpPr>
          <p:cNvPr id="239" name="Google Shape;239;p5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0" name="Google Shape;240;p5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41" name="Google Shape;241;p5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5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243" name="Shape 243"/>
        <p:cNvGrpSpPr/>
        <p:nvPr/>
      </p:nvGrpSpPr>
      <p:grpSpPr>
        <a:xfrm>
          <a:off x="0" y="0"/>
          <a:ext cx="0" cy="0"/>
          <a:chOff x="0" y="0"/>
          <a:chExt cx="0" cy="0"/>
        </a:xfrm>
      </p:grpSpPr>
      <p:sp>
        <p:nvSpPr>
          <p:cNvPr id="244" name="Google Shape;244;p5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5" name="Google Shape;245;p5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6" name="Google Shape;246;p5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5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48" name="Google Shape;248;p5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49" name="Shape 249"/>
        <p:cNvGrpSpPr/>
        <p:nvPr/>
      </p:nvGrpSpPr>
      <p:grpSpPr>
        <a:xfrm>
          <a:off x="0" y="0"/>
          <a:ext cx="0" cy="0"/>
          <a:chOff x="0" y="0"/>
          <a:chExt cx="0" cy="0"/>
        </a:xfrm>
      </p:grpSpPr>
      <p:sp>
        <p:nvSpPr>
          <p:cNvPr id="250" name="Google Shape;250;p5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1" name="Google Shape;251;p5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5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3" name="Google Shape;253;p5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4" name="Google Shape;254;p5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255" name="Shape 255"/>
        <p:cNvGrpSpPr/>
        <p:nvPr/>
      </p:nvGrpSpPr>
      <p:grpSpPr>
        <a:xfrm>
          <a:off x="0" y="0"/>
          <a:ext cx="0" cy="0"/>
          <a:chOff x="0" y="0"/>
          <a:chExt cx="0" cy="0"/>
        </a:xfrm>
      </p:grpSpPr>
      <p:sp>
        <p:nvSpPr>
          <p:cNvPr id="256" name="Google Shape;256;p5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7" name="Google Shape;257;p5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8" name="Google Shape;258;p5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259" name="Shape 259"/>
        <p:cNvGrpSpPr/>
        <p:nvPr/>
      </p:nvGrpSpPr>
      <p:grpSpPr>
        <a:xfrm>
          <a:off x="0" y="0"/>
          <a:ext cx="0" cy="0"/>
          <a:chOff x="0" y="0"/>
          <a:chExt cx="0" cy="0"/>
        </a:xfrm>
      </p:grpSpPr>
      <p:sp>
        <p:nvSpPr>
          <p:cNvPr id="260" name="Google Shape;260;p5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1" name="Google Shape;261;p5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2" name="Google Shape;262;p5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5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5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5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266" name="Shape 266"/>
        <p:cNvGrpSpPr/>
        <p:nvPr/>
      </p:nvGrpSpPr>
      <p:grpSpPr>
        <a:xfrm>
          <a:off x="0" y="0"/>
          <a:ext cx="0" cy="0"/>
          <a:chOff x="0" y="0"/>
          <a:chExt cx="0" cy="0"/>
        </a:xfrm>
      </p:grpSpPr>
      <p:sp>
        <p:nvSpPr>
          <p:cNvPr id="267" name="Google Shape;267;p5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8" name="Google Shape;268;p5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9" name="Google Shape;269;p5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0" name="Google Shape;270;p5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5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2" name="Google Shape;272;p5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3" name="Google Shape;273;p5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74" name="Shape 274"/>
        <p:cNvGrpSpPr/>
        <p:nvPr/>
      </p:nvGrpSpPr>
      <p:grpSpPr>
        <a:xfrm>
          <a:off x="0" y="0"/>
          <a:ext cx="0" cy="0"/>
          <a:chOff x="0" y="0"/>
          <a:chExt cx="0" cy="0"/>
        </a:xfrm>
      </p:grpSpPr>
      <p:sp>
        <p:nvSpPr>
          <p:cNvPr id="275" name="Google Shape;275;p6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6" name="Google Shape;276;p6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6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8" name="Google Shape;278;p6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9" name="Google Shape;279;p6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0" name="Google Shape;280;p6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281" name="Shape 281"/>
        <p:cNvGrpSpPr/>
        <p:nvPr/>
      </p:nvGrpSpPr>
      <p:grpSpPr>
        <a:xfrm>
          <a:off x="0" y="0"/>
          <a:ext cx="0" cy="0"/>
          <a:chOff x="0" y="0"/>
          <a:chExt cx="0" cy="0"/>
        </a:xfrm>
      </p:grpSpPr>
      <p:sp>
        <p:nvSpPr>
          <p:cNvPr id="282" name="Google Shape;282;p6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83" name="Google Shape;283;p6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4" name="Google Shape;284;p6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5" name="Google Shape;285;p6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6" name="Google Shape;286;p6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7" name="Google Shape;287;p6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0" name="Shape 30"/>
        <p:cNvGrpSpPr/>
        <p:nvPr/>
      </p:nvGrpSpPr>
      <p:grpSpPr>
        <a:xfrm>
          <a:off x="0" y="0"/>
          <a:ext cx="0" cy="0"/>
          <a:chOff x="0" y="0"/>
          <a:chExt cx="0" cy="0"/>
        </a:xfrm>
      </p:grpSpPr>
      <p:sp>
        <p:nvSpPr>
          <p:cNvPr id="31" name="Google Shape;3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2" name="Google Shape;3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33" name="Google Shape;3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 name="Shape 34"/>
        <p:cNvGrpSpPr/>
        <p:nvPr/>
      </p:nvGrpSpPr>
      <p:grpSpPr>
        <a:xfrm>
          <a:off x="0" y="0"/>
          <a:ext cx="0" cy="0"/>
          <a:chOff x="0" y="0"/>
          <a:chExt cx="0" cy="0"/>
        </a:xfrm>
      </p:grpSpPr>
      <p:sp>
        <p:nvSpPr>
          <p:cNvPr id="35" name="Google Shape;3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6" name="Google Shape;36;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
        <p:nvSpPr>
          <p:cNvPr id="37" name="Google Shape;3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2.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3.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slideLayout" Target="../slideLayouts/slideLayout57.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24" Type="http://schemas.openxmlformats.org/officeDocument/2006/relationships/theme" Target="../theme/theme4.xml"/><Relationship Id="rId12" Type="http://schemas.openxmlformats.org/officeDocument/2006/relationships/slideLayout" Target="../slideLayouts/slideLayout47.xml"/><Relationship Id="rId23" Type="http://schemas.openxmlformats.org/officeDocument/2006/relationships/slideLayout" Target="../slideLayouts/slideLayout58.xml"/><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2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2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87" name="Shape 187"/>
        <p:cNvGrpSpPr/>
        <p:nvPr/>
      </p:nvGrpSpPr>
      <p:grpSpPr>
        <a:xfrm>
          <a:off x="0" y="0"/>
          <a:ext cx="0" cy="0"/>
          <a:chOff x="0" y="0"/>
          <a:chExt cx="0" cy="0"/>
        </a:xfrm>
      </p:grpSpPr>
      <p:sp>
        <p:nvSpPr>
          <p:cNvPr id="188" name="Google Shape;188;p3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9" name="Google Shape;189;p3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docs.ansible.com/ansible/2.6/user_guide/playbooks_delegation.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3.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docs.ansible.com/ansible/playbooks_best_practices.html"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www.redhat.com/en/blog/integrating-ansible-jenkins-cicd-proces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s://stackoverflow.com/questions/45908067/whats-the-difference-between-inventory-hostname-and-ansible-hostname" TargetMode="External"/><Relationship Id="rId4" Type="http://schemas.openxmlformats.org/officeDocument/2006/relationships/hyperlink" Target="https://blog.theodo.fr/2015/10/best-practices-to-build-great-ansible-playbook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docs.ansible.com/ansible/2.5/user_guide/playbooks_conditionals.html" TargetMode="External"/><Relationship Id="rId4" Type="http://schemas.openxmlformats.org/officeDocument/2006/relationships/hyperlink" Target="https://www.linkedin.com/learning/ansible-essential-trai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www.linkedin.com/learning/ansible-essential-training"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www.linkedin.com/learning/ansible-essential-trainin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hyperlink" Target="https://www.linkedin.com/learning/ansible-essential-training" TargetMode="External"/><Relationship Id="rId4" Type="http://schemas.openxmlformats.org/officeDocument/2006/relationships/image" Target="../media/image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hyperlink" Target="https://www.linkedin.com/learning/ansible-essential-train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s://www.linkedin.com/learning/ansible-essential-training"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www.linkedin.com/learning/ansible-essential-training"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linkedin.com/learning/ansible-essential-training"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www.linkedin.com/learning/ansible-essential-training"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www.ansible.com/hubfs/Whitepapers__Case_Studies/Cogapp_Case_Study.pdf?t=147259258886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cdn2.hubspot.net/hub/330046/file-480366621-pdf/pdf_content/Hoot_Suite_Case_Study.pdf?t=1472592588864"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www.ansible.com/hs-fs/hub/330046/file-1649288715-pdf/Whitepapers__Case_Studies/nasa_ansible_case_study.pdf?t=1472592588864"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s://galaxy.ansible.com/f500/project_deploy/" TargetMode="External"/><Relationship Id="rId4" Type="http://schemas.openxmlformats.org/officeDocument/2006/relationships/hyperlink" Target="http://www.slideshare.net/ramondelafuente/ansible-projectdeploy"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hyperlink" Target="https://www.ansible.com/blog/immutable-systems"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www.metricsthatmatter.com/"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2.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0.png"/><Relationship Id="rId9" Type="http://schemas.openxmlformats.org/officeDocument/2006/relationships/image" Target="../media/image8.png"/><Relationship Id="rId15" Type="http://schemas.openxmlformats.org/officeDocument/2006/relationships/image" Target="../media/image19.png"/><Relationship Id="rId1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2.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0.png"/><Relationship Id="rId9" Type="http://schemas.openxmlformats.org/officeDocument/2006/relationships/image" Target="../media/image8.png"/><Relationship Id="rId15" Type="http://schemas.openxmlformats.org/officeDocument/2006/relationships/image" Target="../media/image19.png"/><Relationship Id="rId1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intigua.com/blog/puppet-vs.-chef-vs.-ansible-vs.-saltstac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digitalocean.com/community/tutorials/understanding-the-ssh-encryption-and-connection-proces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www.yaml.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docs.ansible.com/ansible/playbooks_best_practices.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jinja.pocoo.org/docs/dev/templat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2.png"/><Relationship Id="rId4" Type="http://schemas.openxmlformats.org/officeDocument/2006/relationships/hyperlink" Target="https://blog.confirm.ch/ansible-modules-shell-vs-comman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serverfault.com/questions/531891/how-do-i-enable-additional-debugging-output-from-ansible-and-vagrant" TargetMode="External"/><Relationship Id="rId4" Type="http://schemas.openxmlformats.org/officeDocument/2006/relationships/hyperlink" Target="https://stackoverflow.com/questions/40589019/ansible-verbose-output-for-modules" TargetMode="External"/><Relationship Id="rId5" Type="http://schemas.openxmlformats.org/officeDocument/2006/relationships/hyperlink" Target="https://medium.com/@cabot_solutions/ansible-and-docker-the-best-combination-for-an-efficient-software-product-management-28c86cfebe90" TargetMode="External"/><Relationship Id="rId6" Type="http://schemas.openxmlformats.org/officeDocument/2006/relationships/hyperlink" Target="https://stackoverflow.com/questions/32878795/run-command-inside-of-docker-container-using-ansible" TargetMode="External"/><Relationship Id="rId7" Type="http://schemas.openxmlformats.org/officeDocument/2006/relationships/hyperlink" Target="https://docs.ansible.com/ansible/latest/user_guide/playbooks_checkmode.ht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github.com/ansible/ansible/issues/19720" TargetMode="External"/><Relationship Id="rId4" Type="http://schemas.openxmlformats.org/officeDocument/2006/relationships/hyperlink" Target="https://docs.ansible.com/ansible/2.6/user_guide/playbooks_error_handling.html" TargetMode="External"/><Relationship Id="rId9" Type="http://schemas.openxmlformats.org/officeDocument/2006/relationships/hyperlink" Target="https://serverfault.com/questions/700492/ansible-task-does-not-trigger-handlers" TargetMode="External"/><Relationship Id="rId5" Type="http://schemas.openxmlformats.org/officeDocument/2006/relationships/hyperlink" Target="https://blacksaildivision.com/ansible-tutorial-part-2" TargetMode="External"/><Relationship Id="rId6" Type="http://schemas.openxmlformats.org/officeDocument/2006/relationships/hyperlink" Target="https://www.unixarena.com/2018/07/ansible-command-vs-shell-vs-raw-modules.html/" TargetMode="External"/><Relationship Id="rId7" Type="http://schemas.openxmlformats.org/officeDocument/2006/relationships/hyperlink" Target="https://serverfault.com/questions/617548/always-trigger-handler-execution-in-ansible" TargetMode="External"/><Relationship Id="rId8" Type="http://schemas.openxmlformats.org/officeDocument/2006/relationships/hyperlink" Target="https://stackoverflow.com/questions/42239698/run-handlers-regardless-of-task-failure"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docs.ansible.com/ansible/2.6/user_guide/playbooks_error_handling.html" TargetMode="External"/><Relationship Id="rId4" Type="http://schemas.openxmlformats.org/officeDocument/2006/relationships/hyperlink" Target="https://docs.ansible.com/ansible/latest/user_guide/intro_inventory.html" TargetMode="External"/><Relationship Id="rId5" Type="http://schemas.openxmlformats.org/officeDocument/2006/relationships/hyperlink" Target="https://docs.ansible.com/ansible/latest/user_guide/playbooks_variables.html#what-makes-a-valid-variable-name" TargetMode="External"/><Relationship Id="rId6" Type="http://schemas.openxmlformats.org/officeDocument/2006/relationships/hyperlink" Target="https://docs.ansible.com/ansible/2.4/playbooks_loops.html" TargetMode="External"/><Relationship Id="rId7" Type="http://schemas.openxmlformats.org/officeDocument/2006/relationships/hyperlink" Target="https://docs.ansible.com/ansible/2.5/user_guide/playbooks_conditionals.html#register-variables" TargetMode="External"/><Relationship Id="rId8" Type="http://schemas.openxmlformats.org/officeDocument/2006/relationships/hyperlink" Target="https://docs.ansible.com/ansible/2.6/user_guide/playbooks_delegation.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1.xml"/><Relationship Id="rId3"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4.xml"/><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5.xml"/><Relationship Id="rId3" Type="http://schemas.openxmlformats.org/officeDocument/2006/relationships/image" Target="../media/image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6.xml"/><Relationship Id="rId3"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Ansible illustration from ASPE /  Techtown brochure cover - beaming the playbook to multiple servers and data images" id="292" name="Google Shape;292;p62" title="Ansible cover slide"/>
          <p:cNvPicPr preferRelativeResize="0"/>
          <p:nvPr/>
        </p:nvPicPr>
        <p:blipFill rotWithShape="1">
          <a:blip r:embed="rId3">
            <a:alphaModFix/>
          </a:blip>
          <a:srcRect b="0" l="0" r="0" t="0"/>
          <a:stretch/>
        </p:blipFill>
        <p:spPr>
          <a:xfrm>
            <a:off x="-22861" y="1921459"/>
            <a:ext cx="6682077" cy="4098341"/>
          </a:xfrm>
          <a:prstGeom prst="rect">
            <a:avLst/>
          </a:prstGeom>
          <a:noFill/>
          <a:ln>
            <a:noFill/>
          </a:ln>
        </p:spPr>
      </p:pic>
      <p:sp>
        <p:nvSpPr>
          <p:cNvPr id="293" name="Google Shape;293;p62"/>
          <p:cNvSpPr txBox="1"/>
          <p:nvPr>
            <p:ph type="ctrTitle"/>
          </p:nvPr>
        </p:nvSpPr>
        <p:spPr>
          <a:xfrm>
            <a:off x="685800" y="2063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Ansible Configuration Management Boot Camp</a:t>
            </a:r>
            <a:endParaRPr/>
          </a:p>
        </p:txBody>
      </p:sp>
      <p:sp>
        <p:nvSpPr>
          <p:cNvPr id="294" name="Google Shape;294;p62"/>
          <p:cNvSpPr txBox="1"/>
          <p:nvPr>
            <p:ph idx="1" type="subTitle"/>
          </p:nvPr>
        </p:nvSpPr>
        <p:spPr>
          <a:xfrm>
            <a:off x="6858000" y="2362200"/>
            <a:ext cx="2057400" cy="29717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1800"/>
              <a:buFont typeface="Calibri"/>
              <a:buNone/>
            </a:pPr>
            <a:r>
              <a:rPr b="1" i="0" lang="en-US" sz="1800" u="none" cap="none" strike="noStrike">
                <a:solidFill>
                  <a:srgbClr val="595959"/>
                </a:solidFill>
                <a:latin typeface="Calibri"/>
                <a:ea typeface="Calibri"/>
                <a:cs typeface="Calibri"/>
                <a:sym typeface="Calibri"/>
              </a:rPr>
              <a:t>Ansible can radically simplify IT automation. This workshop will get you up and running with the most important Ansible skills and best practices.</a:t>
            </a:r>
            <a:endParaRPr/>
          </a:p>
        </p:txBody>
      </p:sp>
      <p:cxnSp>
        <p:nvCxnSpPr>
          <p:cNvPr id="295" name="Google Shape;295;p62"/>
          <p:cNvCxnSpPr/>
          <p:nvPr/>
        </p:nvCxnSpPr>
        <p:spPr>
          <a:xfrm>
            <a:off x="-22861" y="1921459"/>
            <a:ext cx="9166861" cy="0"/>
          </a:xfrm>
          <a:prstGeom prst="straightConnector1">
            <a:avLst/>
          </a:prstGeom>
          <a:noFill/>
          <a:ln cap="flat" cmpd="sng" w="38100">
            <a:solidFill>
              <a:srgbClr val="BFBFBF"/>
            </a:solidFill>
            <a:prstDash val="solid"/>
            <a:round/>
            <a:headEnd len="sm" w="sm" type="none"/>
            <a:tailEnd len="sm" w="sm" type="none"/>
          </a:ln>
        </p:spPr>
      </p:cxnSp>
      <p:sp>
        <p:nvSpPr>
          <p:cNvPr id="296" name="Google Shape;296;p62"/>
          <p:cNvSpPr/>
          <p:nvPr/>
        </p:nvSpPr>
        <p:spPr>
          <a:xfrm>
            <a:off x="6659216" y="1921459"/>
            <a:ext cx="2484784" cy="409834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cxnSp>
        <p:nvCxnSpPr>
          <p:cNvPr id="392" name="Google Shape;392;p71"/>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93" name="Google Shape;393;p71"/>
          <p:cNvSpPr txBox="1"/>
          <p:nvPr/>
        </p:nvSpPr>
        <p:spPr>
          <a:xfrm>
            <a:off x="445625"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94" name="Google Shape;394;p71"/>
          <p:cNvSpPr txBox="1"/>
          <p:nvPr/>
        </p:nvSpPr>
        <p:spPr>
          <a:xfrm>
            <a:off x="609600" y="10668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Why Configuration Management Anyway?</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Comparison of Ansible and Other CM Tools</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Strengths and weaknesses of Ansible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Understanding the Importance of Idempotence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Additional Resources and Reference Materials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pic>
        <p:nvPicPr>
          <p:cNvPr descr="http://info.resilinc.com/hubfs/Blog_graphics/cloud_computing_supply_chain_risk_management.jpg?t=1464893649752" id="1223" name="Google Shape;1223;p161"/>
          <p:cNvPicPr preferRelativeResize="0"/>
          <p:nvPr/>
        </p:nvPicPr>
        <p:blipFill rotWithShape="1">
          <a:blip r:embed="rId3">
            <a:alphaModFix/>
          </a:blip>
          <a:srcRect b="0" l="0" r="0" t="0"/>
          <a:stretch/>
        </p:blipFill>
        <p:spPr>
          <a:xfrm>
            <a:off x="1447800" y="1048940"/>
            <a:ext cx="6629400" cy="4972050"/>
          </a:xfrm>
          <a:prstGeom prst="rect">
            <a:avLst/>
          </a:prstGeom>
          <a:noFill/>
          <a:ln>
            <a:noFill/>
          </a:ln>
        </p:spPr>
      </p:pic>
      <p:sp>
        <p:nvSpPr>
          <p:cNvPr id="1224" name="Google Shape;1224;p16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with Ansible</a:t>
            </a:r>
            <a:endParaRPr/>
          </a:p>
        </p:txBody>
      </p:sp>
      <p:cxnSp>
        <p:nvCxnSpPr>
          <p:cNvPr id="1225" name="Google Shape;1225;p16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from git</a:t>
            </a:r>
            <a:endParaRPr/>
          </a:p>
        </p:txBody>
      </p:sp>
      <p:cxnSp>
        <p:nvCxnSpPr>
          <p:cNvPr id="1231" name="Google Shape;1231;p16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upload.wikimedia.org/wikipedia/commons/thumb/3/3f/Git_icon.svg/2000px-Git_icon.svg.png" id="1232" name="Google Shape;1232;p162" title="Git logo"/>
          <p:cNvPicPr preferRelativeResize="0"/>
          <p:nvPr/>
        </p:nvPicPr>
        <p:blipFill rotWithShape="1">
          <a:blip r:embed="rId3">
            <a:alphaModFix/>
          </a:blip>
          <a:srcRect b="0" l="0" r="0" t="0"/>
          <a:stretch/>
        </p:blipFill>
        <p:spPr>
          <a:xfrm>
            <a:off x="2724150" y="1981200"/>
            <a:ext cx="3543300" cy="35433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63"/>
          <p:cNvSpPr txBox="1"/>
          <p:nvPr/>
        </p:nvSpPr>
        <p:spPr>
          <a:xfrm>
            <a:off x="533400" y="1417638"/>
            <a:ext cx="8077200" cy="2620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Ansible by default will fork five SSH connections at a time, which means it will execute the deploy tasks on five of your servers at the same time, for zero downtime deployments this might not be ideal.  We can tell Ansible to execute the deployment one server at a time by putting this at the top of our deploy.yml playbook: </a:t>
            </a:r>
            <a:r>
              <a:rPr i="0" lang="en-US" sz="1100" u="sng">
                <a:solidFill>
                  <a:schemeClr val="hlink"/>
                </a:solidFill>
                <a:hlinkClick r:id="rId3"/>
              </a:rPr>
              <a:t>https://docs.ansible.com/ansible/2.6/user_guide/playbooks_delegation.html</a:t>
            </a:r>
            <a:r>
              <a:rPr i="0" lang="en-US" sz="1100">
                <a:solidFill>
                  <a:srgbClr val="595959"/>
                </a:solidFill>
              </a:rPr>
              <a:t> </a:t>
            </a:r>
            <a:endParaRPr sz="1100"/>
          </a:p>
          <a:p>
            <a:pPr indent="-215900" lvl="2" marL="11430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238" name="Google Shape;1238;p16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Rolling updates</a:t>
            </a:r>
            <a:endParaRPr/>
          </a:p>
        </p:txBody>
      </p:sp>
      <p:cxnSp>
        <p:nvCxnSpPr>
          <p:cNvPr id="1239" name="Google Shape;1239;p16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40" name="Google Shape;1240;p163"/>
          <p:cNvSpPr/>
          <p:nvPr/>
        </p:nvSpPr>
        <p:spPr>
          <a:xfrm>
            <a:off x="1066800" y="4033837"/>
            <a:ext cx="7315200" cy="1631216"/>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hosts: appservers</a:t>
            </a:r>
            <a:endParaRPr b="0" i="0" sz="2000" u="none" cap="none" strike="noStrike">
              <a:solidFill>
                <a:schemeClr val="dk1"/>
              </a:solidFill>
              <a:latin typeface="Calibri"/>
              <a:ea typeface="Calibri"/>
              <a:cs typeface="Calibri"/>
              <a:sym typeface="Calibri"/>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gather_facts: no</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become: yes</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serial: 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4"/>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1246" name="Google Shape;1246;p164"/>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1247" name="Google Shape;1247;p164"/>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5"/>
          <p:cNvSpPr txBox="1"/>
          <p:nvPr/>
        </p:nvSpPr>
        <p:spPr>
          <a:xfrm>
            <a:off x="533400" y="2057401"/>
            <a:ext cx="8305800" cy="23923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Another important aspect of a successful deployment is communication, you can use one of the many built-in Ansible notification modules to share the deployment’s progress via chat or email. </a:t>
            </a:r>
            <a:endParaRPr b="0" i="0" sz="2200">
              <a:solidFill>
                <a:schemeClr val="dk1"/>
              </a:solidFill>
              <a:latin typeface="Calibri"/>
              <a:ea typeface="Calibri"/>
              <a:cs typeface="Calibri"/>
              <a:sym typeface="Calibri"/>
            </a:endParaRPr>
          </a:p>
        </p:txBody>
      </p:sp>
      <p:sp>
        <p:nvSpPr>
          <p:cNvPr id="1254" name="Google Shape;1254;p16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Notifications</a:t>
            </a:r>
            <a:endParaRPr/>
          </a:p>
        </p:txBody>
      </p:sp>
      <p:cxnSp>
        <p:nvCxnSpPr>
          <p:cNvPr id="1255" name="Google Shape;1255;p16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6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Re-visiting our Directory layout</a:t>
            </a:r>
            <a:endParaRPr/>
          </a:p>
        </p:txBody>
      </p:sp>
      <p:sp>
        <p:nvSpPr>
          <p:cNvPr id="1262" name="Google Shape;1262;p166"/>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263" name="Google Shape;1263;p1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67"/>
          <p:cNvSpPr txBox="1"/>
          <p:nvPr>
            <p:ph type="title"/>
          </p:nvPr>
        </p:nvSpPr>
        <p:spPr>
          <a:xfrm>
            <a:off x="3048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Templating with Jinja2</a:t>
            </a:r>
            <a:endParaRPr/>
          </a:p>
        </p:txBody>
      </p:sp>
      <p:sp>
        <p:nvSpPr>
          <p:cNvPr id="1270" name="Google Shape;1270;p167"/>
          <p:cNvSpPr txBox="1"/>
          <p:nvPr>
            <p:ph idx="1" type="body"/>
          </p:nvPr>
        </p:nvSpPr>
        <p:spPr>
          <a:xfrm>
            <a:off x="342900" y="1371600"/>
            <a:ext cx="8763000" cy="13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Jinja2 is a python library which allows templates to be expanded in various ways, such as substituting a variable expression into parts of that template.</a:t>
            </a:r>
            <a:endParaRPr/>
          </a:p>
          <a:p>
            <a:pPr indent="0" lvl="0" marL="0" marR="0" rtl="0" algn="l">
              <a:spcBef>
                <a:spcPts val="22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Key Features :</a:t>
            </a:r>
            <a:endParaRPr/>
          </a:p>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a:p>
            <a:pPr indent="0" lvl="0" marL="0" marR="0" rtl="0" algn="l">
              <a:spcBef>
                <a:spcPts val="220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271" name="Google Shape;1271;p167"/>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1272" name="Google Shape;1272;p167"/>
          <p:cNvSpPr/>
          <p:nvPr/>
        </p:nvSpPr>
        <p:spPr>
          <a:xfrm>
            <a:off x="381000" y="2438400"/>
            <a:ext cx="8686800" cy="3785652"/>
          </a:xfrm>
          <a:prstGeom prst="rect">
            <a:avLst/>
          </a:prstGeom>
          <a:noFill/>
          <a:ln>
            <a:noFill/>
          </a:ln>
        </p:spPr>
        <p:txBody>
          <a:bodyPr anchorCtr="0" anchor="t" bIns="45700" lIns="91425" spcFirstLastPara="1" rIns="91425" wrap="square" tIns="45700">
            <a:noAutofit/>
          </a:bodyPr>
          <a:lstStyle/>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Sandboxed execution mode.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powerful automatic HTML escaping system for cross site scripting prevention.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inheritance makes it possible to use the same or a similar layout for all templates.</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High performance with just in time compilation to Python bytecode.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Optional ahead-of-time compilation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Easy to debug</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Configurable syntax.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designer helpers. </a:t>
            </a:r>
            <a:endParaRPr b="0" i="0" sz="1600">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6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Tracking State</a:t>
            </a:r>
            <a:endParaRPr/>
          </a:p>
        </p:txBody>
      </p:sp>
      <p:sp>
        <p:nvSpPr>
          <p:cNvPr id="1279" name="Google Shape;1279;p168"/>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When you run ansible-playbook, Ansible outputs status information for each task it executes.</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You will notice that the status for some of the tasks that run is changed, and the status for some others is ok.</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Changed relates to whether the state that Ansible detected the target to be in, prior to executing the tasks, was modified to meet the parameters we set out in our task. </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Ok status relates to the same verification which Ansible performs, however the initial state detected, met the desired state requirements.</a:t>
            </a:r>
            <a:endParaRPr/>
          </a:p>
        </p:txBody>
      </p:sp>
      <p:cxnSp>
        <p:nvCxnSpPr>
          <p:cNvPr id="1280" name="Google Shape;1280;p16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69"/>
          <p:cNvSpPr txBox="1"/>
          <p:nvPr>
            <p:ph type="title"/>
          </p:nvPr>
        </p:nvSpPr>
        <p:spPr>
          <a:xfrm>
            <a:off x="457200" y="12192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CI/CD/CI, and Final Steps</a:t>
            </a:r>
            <a:endParaRPr/>
          </a:p>
        </p:txBody>
      </p:sp>
      <p:cxnSp>
        <p:nvCxnSpPr>
          <p:cNvPr id="1286" name="Google Shape;1286;p16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87" name="Google Shape;1287;p169"/>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a:solidFill>
                  <a:srgbClr val="34A4BA"/>
                </a:solidFill>
                <a:latin typeface="Calibri"/>
                <a:ea typeface="Calibri"/>
                <a:cs typeface="Calibri"/>
                <a:sym typeface="Calibri"/>
              </a:rPr>
              <a:t>SECTION 5: Keeping IT going</a:t>
            </a:r>
            <a:endParaRPr/>
          </a:p>
        </p:txBody>
      </p:sp>
      <p:sp>
        <p:nvSpPr>
          <p:cNvPr id="1288" name="Google Shape;1288;p169"/>
          <p:cNvSpPr txBox="1"/>
          <p:nvPr/>
        </p:nvSpPr>
        <p:spPr>
          <a:xfrm>
            <a:off x="533400" y="2133600"/>
            <a:ext cx="8077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We will cover:</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Testing, Validating, &amp; Debugging</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Continuous Integration, Continuous Delivery &amp; Continuous Improvement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in “The Wild”</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Final Step: Revisiting Your Ansible Needs</a:t>
            </a:r>
            <a:endParaRPr/>
          </a:p>
        </p:txBody>
      </p:sp>
      <p:sp>
        <p:nvSpPr>
          <p:cNvPr id="1289" name="Google Shape;1289;p169"/>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https://www.redhat.com/en/blog/integrating-ansible-jenkins-cicd-process#</a:t>
            </a:r>
            <a:r>
              <a:rPr b="1" lang="en-US" sz="1100"/>
              <a:t> </a:t>
            </a:r>
            <a:endParaRPr b="1" sz="11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70"/>
          <p:cNvSpPr txBox="1"/>
          <p:nvPr>
            <p:ph type="title"/>
          </p:nvPr>
        </p:nvSpPr>
        <p:spPr>
          <a:xfrm>
            <a:off x="228600" y="1524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Validating, &amp; Debugging</a:t>
            </a:r>
            <a:endParaRPr/>
          </a:p>
        </p:txBody>
      </p:sp>
      <p:cxnSp>
        <p:nvCxnSpPr>
          <p:cNvPr id="1295" name="Google Shape;1295;p170"/>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296" name="Google Shape;1296;p170"/>
          <p:cNvSpPr txBox="1"/>
          <p:nvPr/>
        </p:nvSpPr>
        <p:spPr>
          <a:xfrm>
            <a:off x="833437" y="1371600"/>
            <a:ext cx="80772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Common Issues and Finding the Root Cause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Basic unit, integration, and functional testing with Ansible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Is My Sin-Tax Correct?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 “All The Things”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Debugging &amp; Best Practices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Introduction to ServerSpec and RoleSpec for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The Origin of Ansible:</a:t>
            </a:r>
            <a:endParaRPr/>
          </a:p>
        </p:txBody>
      </p:sp>
      <p:grpSp>
        <p:nvGrpSpPr>
          <p:cNvPr id="401" name="Google Shape;401;p72"/>
          <p:cNvGrpSpPr/>
          <p:nvPr/>
        </p:nvGrpSpPr>
        <p:grpSpPr>
          <a:xfrm>
            <a:off x="612983" y="2346325"/>
            <a:ext cx="8222833" cy="3292474"/>
            <a:chOff x="3383" y="441325"/>
            <a:chExt cx="8222833" cy="3292474"/>
          </a:xfrm>
        </p:grpSpPr>
        <p:sp>
          <p:nvSpPr>
            <p:cNvPr id="402" name="Google Shape;402;p72"/>
            <p:cNvSpPr/>
            <p:nvPr/>
          </p:nvSpPr>
          <p:spPr>
            <a:xfrm>
              <a:off x="3383" y="1420633"/>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p:nvPr/>
          </p:nvSpPr>
          <p:spPr>
            <a:xfrm>
              <a:off x="533991" y="457202"/>
              <a:ext cx="2403638" cy="3190505"/>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txBox="1"/>
            <p:nvPr/>
          </p:nvSpPr>
          <p:spPr>
            <a:xfrm>
              <a:off x="604391" y="527602"/>
              <a:ext cx="2262838" cy="304970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February, 2012</a:t>
              </a:r>
              <a:endParaRPr/>
            </a:p>
            <a:p>
              <a:pPr indent="0" lvl="0" marL="0" marR="0" rtl="0" algn="ctr">
                <a:lnSpc>
                  <a:spcPct val="90000"/>
                </a:lnSpc>
                <a:spcBef>
                  <a:spcPts val="560"/>
                </a:spcBef>
                <a:spcAft>
                  <a:spcPts val="0"/>
                </a:spcAft>
                <a:buNone/>
              </a:pPr>
              <a:r>
                <a:rPr lang="en-US" sz="1600">
                  <a:solidFill>
                    <a:schemeClr val="dk1"/>
                  </a:solidFill>
                  <a:latin typeface="Arial"/>
                  <a:ea typeface="Arial"/>
                  <a:cs typeface="Arial"/>
                  <a:sym typeface="Arial"/>
                </a:rPr>
                <a:t>Michael DeHann’s “Ansible Project” started as he recognized a need to have a better way to approach automation and configuration management.</a:t>
              </a:r>
              <a:endParaRPr/>
            </a:p>
          </p:txBody>
        </p:sp>
        <p:sp>
          <p:nvSpPr>
            <p:cNvPr id="405" name="Google Shape;405;p72"/>
            <p:cNvSpPr/>
            <p:nvPr/>
          </p:nvSpPr>
          <p:spPr>
            <a:xfrm>
              <a:off x="2911042" y="1424964"/>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2"/>
            <p:cNvSpPr/>
            <p:nvPr/>
          </p:nvSpPr>
          <p:spPr>
            <a:xfrm>
              <a:off x="3428993" y="609600"/>
              <a:ext cx="2287908" cy="286426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2"/>
            <p:cNvSpPr txBox="1"/>
            <p:nvPr/>
          </p:nvSpPr>
          <p:spPr>
            <a:xfrm>
              <a:off x="3496004" y="676611"/>
              <a:ext cx="2153886" cy="273024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Ansible grew into a solution which attempts to unify tools for configuration, provisioning, and deployment into a one-stop shop solution</a:t>
              </a:r>
              <a:endParaRPr/>
            </a:p>
          </p:txBody>
        </p:sp>
        <p:sp>
          <p:nvSpPr>
            <p:cNvPr id="408" name="Google Shape;408;p72"/>
            <p:cNvSpPr/>
            <p:nvPr/>
          </p:nvSpPr>
          <p:spPr>
            <a:xfrm>
              <a:off x="5773483" y="1401106"/>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2"/>
            <p:cNvSpPr/>
            <p:nvPr/>
          </p:nvSpPr>
          <p:spPr>
            <a:xfrm>
              <a:off x="6280848" y="441325"/>
              <a:ext cx="1945368" cy="3292474"/>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2"/>
            <p:cNvSpPr txBox="1"/>
            <p:nvPr/>
          </p:nvSpPr>
          <p:spPr>
            <a:xfrm>
              <a:off x="6337826" y="498303"/>
              <a:ext cx="1831412" cy="317851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lang="en-US" sz="1500">
                  <a:solidFill>
                    <a:schemeClr val="dk1"/>
                  </a:solidFill>
                  <a:latin typeface="Arial"/>
                  <a:ea typeface="Arial"/>
                  <a:cs typeface="Arial"/>
                  <a:sym typeface="Arial"/>
                </a:rPr>
                <a:t>Ansible, Inc., formerly AnsibleWorks, Inc., acquired by RedHat in 2015.</a:t>
              </a:r>
              <a:endParaRPr/>
            </a:p>
          </p:txBody>
        </p:sp>
      </p:grpSp>
      <p:cxnSp>
        <p:nvCxnSpPr>
          <p:cNvPr id="411" name="Google Shape;411;p7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7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E36C09"/>
                </a:solidFill>
                <a:latin typeface="Calibri"/>
                <a:ea typeface="Calibri"/>
                <a:cs typeface="Calibri"/>
                <a:sym typeface="Calibri"/>
              </a:rPr>
              <a:t>Common Issues &amp; Finding the Root Cause</a:t>
            </a:r>
            <a:endParaRPr/>
          </a:p>
        </p:txBody>
      </p:sp>
      <p:sp>
        <p:nvSpPr>
          <p:cNvPr id="1302" name="Google Shape;1302;p171"/>
          <p:cNvSpPr txBox="1"/>
          <p:nvPr>
            <p:ph idx="1" type="body"/>
          </p:nvPr>
        </p:nvSpPr>
        <p:spPr>
          <a:xfrm>
            <a:off x="457200" y="1295400"/>
            <a:ext cx="83820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most common problems seen with Ansible usually surround:</a:t>
            </a:r>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SSH and Authentication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not known”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missing from authorized_keys</a:t>
            </a:r>
            <a:endParaRPr b="0" i="0" sz="1800" u="none" cap="none" strike="noStrike">
              <a:solidFill>
                <a:schemeClr val="dk1"/>
              </a:solidFill>
              <a:latin typeface="Calibri"/>
              <a:ea typeface="Calibri"/>
              <a:cs typeface="Calibri"/>
              <a:sym typeface="Calibri"/>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 agent not running</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known_hosts conflicts</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Sshdconfig</a:t>
            </a:r>
            <a:endParaRPr b="0" i="0" sz="18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Sudo Failures (become </a:t>
            </a:r>
            <a:r>
              <a:rPr lang="en-US" sz="2000"/>
              <a:t>options, for </a:t>
            </a:r>
            <a:r>
              <a:rPr lang="en-US" sz="2000"/>
              <a:t>privilege</a:t>
            </a:r>
            <a:r>
              <a:rPr lang="en-US" sz="2000"/>
              <a:t> escalations)</a:t>
            </a:r>
            <a:endParaRPr/>
          </a:p>
          <a:p>
            <a:pPr indent="-158750" lvl="1" marL="74295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While the above are quite common, the most common issue brought up usually isn’t a result of a problem with Ansible, rather a problem of other tools not playing nicely that we have Ansible rely upon.</a:t>
            </a:r>
            <a:endParaRPr/>
          </a:p>
          <a:p>
            <a:pPr indent="-133350" lvl="1" marL="74295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a:p>
            <a:pPr indent="-101600" lvl="2" marL="1143000" marR="0" rtl="0" algn="l">
              <a:spcBef>
                <a:spcPts val="4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303" name="Google Shape;1303;p17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72"/>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Test All The Things: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Basic Testing with Ansible</a:t>
            </a:r>
            <a:endParaRPr/>
          </a:p>
        </p:txBody>
      </p:sp>
      <p:sp>
        <p:nvSpPr>
          <p:cNvPr id="1309" name="Google Shape;1309;p172"/>
          <p:cNvSpPr txBox="1"/>
          <p:nvPr/>
        </p:nvSpPr>
        <p:spPr>
          <a:xfrm>
            <a:off x="381000" y="990600"/>
            <a:ext cx="8763000" cy="4801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Unit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Integration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Functional Testing</a:t>
            </a:r>
            <a:endParaRPr/>
          </a:p>
          <a:p>
            <a:pPr indent="0" lvl="0" marL="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rPr>
              <a:t>Other Useful Modules for Testing: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Check Mode   (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check</a:t>
            </a:r>
            <a:r>
              <a:rPr lang="en-US" sz="1800">
                <a:solidFill>
                  <a:schemeClr val="dk1"/>
                </a:solidFill>
                <a:latin typeface="Calibri"/>
                <a:ea typeface="Calibri"/>
                <a:cs typeface="Calibri"/>
                <a:sym typeface="Calibri"/>
              </a:rPr>
              <a:t>  ) – Example: Drift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wait_for: host={{ inventory_hostname }} port=22</a:t>
            </a:r>
            <a:r>
              <a:rPr lang="en-US" sz="1800">
                <a:solidFill>
                  <a:schemeClr val="dk1"/>
                </a:solidFill>
                <a:latin typeface="Calibri"/>
                <a:ea typeface="Calibri"/>
                <a:cs typeface="Calibri"/>
                <a:sym typeface="Calibri"/>
              </a:rPr>
              <a:t> - Example: Port status check.</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delegate_to: localhost  </a:t>
            </a:r>
            <a:r>
              <a:rPr lang="en-US" sz="1800">
                <a:solidFill>
                  <a:schemeClr val="dk1"/>
                </a:solidFill>
                <a:latin typeface="Calibri"/>
                <a:ea typeface="Calibri"/>
                <a:cs typeface="Calibri"/>
                <a:sym typeface="Calibri"/>
              </a:rPr>
              <a:t>(intended as a dependency check inside the playbook, db server and port comes up and running, then start other services) - </a:t>
            </a:r>
            <a:r>
              <a:rPr lang="en-US" sz="1800" u="sng">
                <a:solidFill>
                  <a:schemeClr val="hlink"/>
                </a:solidFill>
                <a:latin typeface="Calibri"/>
                <a:ea typeface="Calibri"/>
                <a:cs typeface="Calibri"/>
                <a:sym typeface="Calibri"/>
                <a:hlinkClick r:id="rId3"/>
              </a:rPr>
              <a:t>https://stackoverflow.com/questions/45908067/whats-the-difference-between-inventory-hostname-and-ansible-hostname</a:t>
            </a:r>
            <a:r>
              <a:rPr lang="en-US" sz="1800">
                <a:solidFill>
                  <a:schemeClr val="dk1"/>
                </a:solidFill>
                <a:latin typeface="Calibri"/>
                <a:ea typeface="Calibri"/>
                <a:cs typeface="Calibri"/>
                <a:sym typeface="Calibri"/>
              </a:rPr>
              <a:t> </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script   </a:t>
            </a:r>
            <a:r>
              <a:rPr lang="en-US" sz="1800">
                <a:solidFill>
                  <a:schemeClr val="dk1"/>
                </a:solidFill>
                <a:latin typeface="Calibri"/>
                <a:ea typeface="Calibri"/>
                <a:cs typeface="Calibri"/>
                <a:sym typeface="Calibri"/>
              </a:rPr>
              <a:t>-   Just like scripting in any language.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hlink"/>
                </a:solidFill>
                <a:latin typeface="Calibri"/>
                <a:ea typeface="Calibri"/>
                <a:cs typeface="Calibri"/>
                <a:sym typeface="Calibri"/>
                <a:hlinkClick r:id="rId4"/>
              </a:rPr>
              <a:t>https://blog.theodo.fr/2015/10/best-practices-to-build-great-ansible-playbooks/</a:t>
            </a:r>
            <a:r>
              <a:rPr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
        <p:nvSpPr>
          <p:cNvPr id="1310" name="Google Shape;1310;p172"/>
          <p:cNvSpPr/>
          <p:nvPr/>
        </p:nvSpPr>
        <p:spPr>
          <a:xfrm>
            <a:off x="2955665" y="1905000"/>
            <a:ext cx="5920069" cy="738664"/>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tasks:</a:t>
            </a:r>
            <a:endParaRPr/>
          </a:p>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 - service: name=foo state=started enabled=yes</a:t>
            </a:r>
            <a:r>
              <a:rPr b="0" i="0" lang="en-US" sz="1600" u="none" cap="none" strike="noStrike">
                <a:solidFill>
                  <a:schemeClr val="dk1"/>
                </a:solidFill>
                <a:latin typeface="Calibri"/>
                <a:ea typeface="Calibri"/>
                <a:cs typeface="Calibri"/>
                <a:sym typeface="Calibri"/>
              </a:rPr>
              <a:t> </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Production considerations - Is My Sin-Tax Correct?</a:t>
            </a:r>
            <a:endParaRPr/>
          </a:p>
        </p:txBody>
      </p:sp>
      <p:cxnSp>
        <p:nvCxnSpPr>
          <p:cNvPr id="1318" name="Google Shape;1318;p173"/>
          <p:cNvCxnSpPr/>
          <p:nvPr/>
        </p:nvCxnSpPr>
        <p:spPr>
          <a:xfrm>
            <a:off x="4445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lucratele.com/wp-content/uploads/2013/09/CLOUD-COMPUTING-Page-Image1.jpg" id="1319" name="Google Shape;1319;p173"/>
          <p:cNvPicPr preferRelativeResize="0"/>
          <p:nvPr/>
        </p:nvPicPr>
        <p:blipFill rotWithShape="1">
          <a:blip r:embed="rId3">
            <a:alphaModFix/>
          </a:blip>
          <a:srcRect b="0" l="0" r="0" t="0"/>
          <a:stretch/>
        </p:blipFill>
        <p:spPr>
          <a:xfrm>
            <a:off x="2590800" y="2286000"/>
            <a:ext cx="3784601" cy="28384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74"/>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ServerSpec is a testing tool written in Ruby, it is very popular with teams that use Chef and Puppet, but it works equally as well with Ansible.</a:t>
            </a:r>
            <a:endParaRPr/>
          </a:p>
        </p:txBody>
      </p:sp>
      <p:sp>
        <p:nvSpPr>
          <p:cNvPr id="1326" name="Google Shape;1326;p17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ServerSpec</a:t>
            </a:r>
            <a:r>
              <a:rPr b="0" i="0" lang="en-US" sz="2400" u="none" cap="none" strike="noStrike">
                <a:solidFill>
                  <a:srgbClr val="000000"/>
                </a:solidFill>
                <a:latin typeface="Calibri"/>
                <a:ea typeface="Calibri"/>
                <a:cs typeface="Calibri"/>
                <a:sym typeface="Calibri"/>
              </a:rPr>
              <a:t> </a:t>
            </a:r>
            <a:br>
              <a:rPr b="0" i="0" lang="en-US" sz="2400" u="none" cap="none" strike="noStrike">
                <a:solidFill>
                  <a:srgbClr val="000000"/>
                </a:solidFill>
                <a:latin typeface="Calibri"/>
                <a:ea typeface="Calibri"/>
                <a:cs typeface="Calibri"/>
                <a:sym typeface="Calibri"/>
              </a:rPr>
            </a:br>
            <a:endParaRPr b="1" i="0" sz="4000" u="none" cap="none" strike="noStrike">
              <a:solidFill>
                <a:srgbClr val="E36C09"/>
              </a:solidFill>
              <a:latin typeface="Calibri"/>
              <a:ea typeface="Calibri"/>
              <a:cs typeface="Calibri"/>
              <a:sym typeface="Calibri"/>
            </a:endParaRPr>
          </a:p>
        </p:txBody>
      </p:sp>
      <p:cxnSp>
        <p:nvCxnSpPr>
          <p:cNvPr id="1327" name="Google Shape;1327;p174"/>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75"/>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Before we wrap up with testing, another testing framework worth bringing to your attention is called RoleSpec.  </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It is relatively new but was built specifically for Ansible.</a:t>
            </a:r>
            <a:endParaRPr/>
          </a:p>
        </p:txBody>
      </p:sp>
      <p:sp>
        <p:nvSpPr>
          <p:cNvPr id="1333" name="Google Shape;1333;p17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RoleSpec</a:t>
            </a:r>
            <a:endParaRPr/>
          </a:p>
        </p:txBody>
      </p:sp>
      <p:cxnSp>
        <p:nvCxnSpPr>
          <p:cNvPr id="1334" name="Google Shape;1334;p17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76"/>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sp>
        <p:nvSpPr>
          <p:cNvPr id="1341" name="Google Shape;1341;p176"/>
          <p:cNvSpPr txBox="1"/>
          <p:nvPr>
            <p:ph idx="1" type="body"/>
          </p:nvPr>
        </p:nvSpPr>
        <p:spPr>
          <a:xfrm>
            <a:off x="685800" y="2240916"/>
            <a:ext cx="8229600" cy="37026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Integration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Delivery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Improvement &amp;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42" name="Google Shape;1342;p176"/>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1343" name="Google Shape;1343;p176"/>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1344" name="Google Shape;1344;p176"/>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77"/>
          <p:cNvSpPr txBox="1"/>
          <p:nvPr>
            <p:ph type="title"/>
          </p:nvPr>
        </p:nvSpPr>
        <p:spPr>
          <a:xfrm>
            <a:off x="457200" y="121603"/>
            <a:ext cx="8229600" cy="7924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Orchestrating with Ansible</a:t>
            </a:r>
            <a:endParaRPr/>
          </a:p>
        </p:txBody>
      </p:sp>
      <p:sp>
        <p:nvSpPr>
          <p:cNvPr id="1350" name="Google Shape;1350;p177"/>
          <p:cNvSpPr txBox="1"/>
          <p:nvPr>
            <p:ph idx="1" type="body"/>
          </p:nvPr>
        </p:nvSpPr>
        <p:spPr>
          <a:xfrm>
            <a:off x="0" y="1219518"/>
            <a:ext cx="9144000" cy="624808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Ultimately, we want to take our workflows from where they are right now, to hopefully something like this (if not already):</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Then eventually, to a workflow that gets us to a level of Continuous Deployment, which might look like this:</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351" name="Google Shape;1351;p177"/>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352" name="Google Shape;1352;p177"/>
          <p:cNvSpPr/>
          <p:nvPr/>
        </p:nvSpPr>
        <p:spPr>
          <a:xfrm>
            <a:off x="0" y="90100"/>
            <a:ext cx="65" cy="27699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3" name="Google Shape;1353;p177"/>
          <p:cNvSpPr/>
          <p:nvPr/>
        </p:nvSpPr>
        <p:spPr>
          <a:xfrm>
            <a:off x="304800" y="2133600"/>
            <a:ext cx="8686800" cy="1323439"/>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same playbook all the time with embedded tests in development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playbook to deploy to a staging environment (with the same playbooks) that simulates production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Run an integration test battery written by your QA team against staging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Deploy to production, with the same integrated tests.</a:t>
            </a:r>
            <a:r>
              <a:rPr lang="en-US" sz="1600">
                <a:solidFill>
                  <a:schemeClr val="dk1"/>
                </a:solidFill>
                <a:latin typeface="Calibri"/>
                <a:ea typeface="Calibri"/>
                <a:cs typeface="Calibri"/>
                <a:sym typeface="Calibri"/>
              </a:rPr>
              <a:t> </a:t>
            </a:r>
            <a:endParaRPr/>
          </a:p>
        </p:txBody>
      </p:sp>
      <p:sp>
        <p:nvSpPr>
          <p:cNvPr id="1354" name="Google Shape;1354;p177"/>
          <p:cNvSpPr/>
          <p:nvPr/>
        </p:nvSpPr>
        <p:spPr>
          <a:xfrm>
            <a:off x="304800" y="4713982"/>
            <a:ext cx="7924800" cy="1077218"/>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Write and use automation to deploy local development VMs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Have a CI system like Jenkins deploy to a staging environment on every code change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The deploy job calls testing scripts to pass/fail a build on every deploy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the deploy job succeeds, it runs the same deploy playbook against production inventory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Automate All the Things</a:t>
            </a:r>
            <a:r>
              <a:rPr b="0" i="0" lang="en-US" sz="2400" u="none" cap="none" strike="noStrike">
                <a:solidFill>
                  <a:srgbClr val="000000"/>
                </a:solidFill>
                <a:latin typeface="Calibri"/>
                <a:ea typeface="Calibri"/>
                <a:cs typeface="Calibri"/>
                <a:sym typeface="Calibri"/>
              </a:rPr>
              <a:t> </a:t>
            </a:r>
            <a:endParaRPr b="1" i="0" sz="3600" u="none" cap="none" strike="noStrike">
              <a:solidFill>
                <a:srgbClr val="E36C09"/>
              </a:solidFill>
              <a:latin typeface="Calibri"/>
              <a:ea typeface="Calibri"/>
              <a:cs typeface="Calibri"/>
              <a:sym typeface="Calibri"/>
            </a:endParaRPr>
          </a:p>
        </p:txBody>
      </p:sp>
      <p:sp>
        <p:nvSpPr>
          <p:cNvPr id="1360" name="Google Shape;1360;p178"/>
          <p:cNvSpPr txBox="1"/>
          <p:nvPr>
            <p:ph idx="1" type="body"/>
          </p:nvPr>
        </p:nvSpPr>
        <p:spPr>
          <a:xfrm>
            <a:off x="457200" y="1752600"/>
            <a:ext cx="8229600" cy="42360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What can be automated with Ansible?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System &amp; Network Configuration Management</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Testing/Auditing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Integration</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Monitoring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Deployments small and/or large scale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Provisioning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Maintenance/Patching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Itself… yes, Ansible can automate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61" name="Google Shape;1361;p178"/>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79"/>
          <p:cNvSpPr txBox="1"/>
          <p:nvPr>
            <p:ph type="title"/>
          </p:nvPr>
        </p:nvSpPr>
        <p:spPr>
          <a:xfrm>
            <a:off x="457200" y="33403"/>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Obtaining Zero Downtime</a:t>
            </a:r>
            <a:endParaRPr/>
          </a:p>
        </p:txBody>
      </p:sp>
      <p:sp>
        <p:nvSpPr>
          <p:cNvPr id="1367" name="Google Shape;1367;p179"/>
          <p:cNvSpPr txBox="1"/>
          <p:nvPr>
            <p:ph idx="1" type="body"/>
          </p:nvPr>
        </p:nvSpPr>
        <p:spPr>
          <a:xfrm>
            <a:off x="533400" y="1203835"/>
            <a:ext cx="8229600" cy="423608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more we achieve automation nirvana, the closer we can get to reaching zero downtime. </a:t>
            </a:r>
            <a:endParaRPr/>
          </a:p>
          <a:p>
            <a:pPr indent="0" lvl="0" marL="0" marR="0" rtl="0" algn="ctr">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u="none" cap="none" strike="noStrike">
              <a:solidFill>
                <a:schemeClr val="dk1"/>
              </a:solidFill>
              <a:latin typeface="Calibri"/>
              <a:ea typeface="Calibri"/>
              <a:cs typeface="Calibri"/>
              <a:sym typeface="Calibri"/>
            </a:endParaRPr>
          </a:p>
        </p:txBody>
      </p:sp>
      <p:cxnSp>
        <p:nvCxnSpPr>
          <p:cNvPr id="1368" name="Google Shape;1368;p179"/>
          <p:cNvCxnSpPr/>
          <p:nvPr/>
        </p:nvCxnSpPr>
        <p:spPr>
          <a:xfrm>
            <a:off x="5334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369" name="Google Shape;1369;p179"/>
          <p:cNvSpPr txBox="1"/>
          <p:nvPr/>
        </p:nvSpPr>
        <p:spPr>
          <a:xfrm>
            <a:off x="152400" y="2252598"/>
            <a:ext cx="8839200" cy="3936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Until 2016, </a:t>
            </a:r>
            <a:r>
              <a:rPr b="1" lang="en-US" sz="5400">
                <a:solidFill>
                  <a:srgbClr val="0C418D"/>
                </a:solidFill>
                <a:latin typeface="Calibri"/>
                <a:ea typeface="Calibri"/>
                <a:cs typeface="Calibri"/>
                <a:sym typeface="Calibri"/>
              </a:rPr>
              <a:t>80%</a:t>
            </a:r>
            <a:r>
              <a:rPr lang="en-US" sz="2800">
                <a:solidFill>
                  <a:schemeClr val="dk1"/>
                </a:solidFill>
                <a:latin typeface="Calibri"/>
                <a:ea typeface="Calibri"/>
                <a:cs typeface="Calibri"/>
                <a:sym typeface="Calibri"/>
              </a:rPr>
              <a:t> of all mission-critical IT service outages were due to </a:t>
            </a:r>
            <a:r>
              <a:rPr b="1" lang="en-US" sz="5400">
                <a:solidFill>
                  <a:srgbClr val="0C418D"/>
                </a:solidFill>
                <a:latin typeface="Calibri"/>
                <a:ea typeface="Calibri"/>
                <a:cs typeface="Calibri"/>
                <a:sym typeface="Calibri"/>
              </a:rPr>
              <a:t>PEOPLE</a:t>
            </a:r>
            <a:r>
              <a:rPr lang="en-US" sz="6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and process errors, with more than </a:t>
            </a:r>
            <a:r>
              <a:rPr b="1" lang="en-US" sz="5400">
                <a:solidFill>
                  <a:srgbClr val="0C418D"/>
                </a:solidFill>
                <a:latin typeface="Calibri"/>
                <a:ea typeface="Calibri"/>
                <a:cs typeface="Calibri"/>
                <a:sym typeface="Calibri"/>
              </a:rPr>
              <a:t>50%</a:t>
            </a:r>
            <a:r>
              <a:rPr lang="en-US" sz="2800">
                <a:solidFill>
                  <a:schemeClr val="dk1"/>
                </a:solidFill>
                <a:latin typeface="Calibri"/>
                <a:ea typeface="Calibri"/>
                <a:cs typeface="Calibri"/>
                <a:sym typeface="Calibri"/>
              </a:rPr>
              <a:t>  of those outages caused by </a:t>
            </a:r>
            <a:r>
              <a:rPr b="1" lang="en-US" sz="2800">
                <a:solidFill>
                  <a:schemeClr val="dk1"/>
                </a:solidFill>
                <a:latin typeface="Calibri"/>
                <a:ea typeface="Calibri"/>
                <a:cs typeface="Calibri"/>
                <a:sym typeface="Calibri"/>
              </a:rPr>
              <a:t>change/ configuration/release integration and handoff </a:t>
            </a:r>
            <a:r>
              <a:rPr lang="en-US" sz="2800">
                <a:solidFill>
                  <a:schemeClr val="dk1"/>
                </a:solidFill>
                <a:latin typeface="Calibri"/>
                <a:ea typeface="Calibri"/>
                <a:cs typeface="Calibri"/>
                <a:sym typeface="Calibri"/>
              </a:rPr>
              <a:t>issues.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000">
                <a:solidFill>
                  <a:schemeClr val="dk1"/>
                </a:solidFill>
                <a:latin typeface="Calibri"/>
                <a:ea typeface="Calibri"/>
                <a:cs typeface="Calibri"/>
                <a:sym typeface="Calibri"/>
              </a:rPr>
              <a:t>				– source: Gartner RAS Core research, 2010</a:t>
            </a:r>
            <a:endParaRPr i="1" sz="2000">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8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1</a:t>
            </a:r>
            <a:endParaRPr/>
          </a:p>
        </p:txBody>
      </p:sp>
      <p:sp>
        <p:nvSpPr>
          <p:cNvPr id="1375" name="Google Shape;1375;p18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commands (Type 1)</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cd sample_yaml_learning_ansible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my_hosts myplay.yml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cat myplay_fail.yml , cat myplay_fail_serial.yml, myplay_fail_when.yml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run all the ansible commands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See the variations of serial, when clause and fail modules. All these run against localhost in case we want to test it.</a:t>
            </a:r>
            <a:endParaRPr b="1" sz="1600">
              <a:solidFill>
                <a:srgbClr val="B816D7"/>
              </a:solidFill>
              <a:latin typeface="Arial"/>
              <a:ea typeface="Arial"/>
              <a:cs typeface="Arial"/>
              <a:sym typeface="Aria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a:p>
            <a:pPr indent="0" lvl="0" marL="0" rtl="0" algn="l">
              <a:spcBef>
                <a:spcPts val="640"/>
              </a:spcBef>
              <a:spcAft>
                <a:spcPts val="0"/>
              </a:spcAft>
              <a:buNone/>
            </a:pPr>
            <a:r>
              <a:rPr b="1" lang="en-US" sz="1600" u="sng">
                <a:solidFill>
                  <a:schemeClr val="hlink"/>
                </a:solidFill>
                <a:latin typeface="Arial"/>
                <a:ea typeface="Arial"/>
                <a:cs typeface="Arial"/>
                <a:sym typeface="Arial"/>
                <a:hlinkClick r:id="rId3"/>
              </a:rPr>
              <a:t>https://docs.ansible.com/ansible/2.5/user_guide/playbooks_conditionals.html</a:t>
            </a:r>
            <a:r>
              <a:rPr b="1" lang="en-US" sz="1600">
                <a:solidFill>
                  <a:srgbClr val="B816D7"/>
                </a:solidFill>
                <a:latin typeface="Arial"/>
                <a:ea typeface="Arial"/>
                <a:cs typeface="Arial"/>
                <a:sym typeface="Arial"/>
              </a:rPr>
              <a:t> </a:t>
            </a:r>
            <a:endParaRPr b="1" sz="1600">
              <a:solidFill>
                <a:srgbClr val="B816D7"/>
              </a:solidFill>
              <a:latin typeface="Arial"/>
              <a:ea typeface="Arial"/>
              <a:cs typeface="Arial"/>
              <a:sym typeface="Arial"/>
            </a:endParaRPr>
          </a:p>
          <a:p>
            <a:pPr indent="0" lvl="0" marL="45720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376" name="Google Shape;1376;p180"/>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377" name="Google Shape;1377;p180"/>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4"/>
              </a:rPr>
              <a:t>https://www.linkedin.com/learning/ansible-essential-training</a:t>
            </a:r>
            <a:r>
              <a:rPr b="1" lang="en-US" sz="1100"/>
              <a:t> </a:t>
            </a:r>
            <a:endParaRPr b="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Level-set: DevOps – What is it, and Why?</a:t>
            </a:r>
            <a:endParaRPr/>
          </a:p>
        </p:txBody>
      </p:sp>
      <p:sp>
        <p:nvSpPr>
          <p:cNvPr id="418" name="Google Shape;418;p73"/>
          <p:cNvSpPr txBox="1"/>
          <p:nvPr>
            <p:ph idx="1" type="body"/>
          </p:nvPr>
        </p:nvSpPr>
        <p:spPr>
          <a:xfrm>
            <a:off x="381000" y="990600"/>
            <a:ext cx="8458200" cy="502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answer to these questions, are simultaneously very simple, and entirely more complicated.</a:t>
            </a:r>
            <a:endParaRPr/>
          </a:p>
          <a:p>
            <a:pPr indent="0" lvl="0" marL="0" marR="0" rtl="0" algn="l">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Simple Answer: </a:t>
            </a:r>
            <a:r>
              <a:rPr b="0" i="0" lang="en-US" sz="2400" u="none" cap="none" strike="noStrike">
                <a:solidFill>
                  <a:schemeClr val="dk1"/>
                </a:solidFill>
                <a:latin typeface="Calibri"/>
                <a:ea typeface="Calibri"/>
                <a:cs typeface="Calibri"/>
                <a:sym typeface="Calibri"/>
              </a:rPr>
              <a:t>DevOps can be considered the accumulation of industry best practices, processes, procedures, methods, and frameworks, all implemented in such a way as to ensure </a:t>
            </a:r>
            <a:r>
              <a:rPr b="0" i="0" lang="en-US" sz="2400" u="sng" cap="none" strike="noStrike">
                <a:solidFill>
                  <a:schemeClr val="dk1"/>
                </a:solidFill>
                <a:latin typeface="Calibri"/>
                <a:ea typeface="Calibri"/>
                <a:cs typeface="Calibri"/>
                <a:sym typeface="Calibri"/>
              </a:rPr>
              <a:t>continuous integration</a:t>
            </a:r>
            <a:r>
              <a:rPr b="0" i="0" lang="en-US" sz="2400" u="none" cap="none" strike="noStrike">
                <a:solidFill>
                  <a:schemeClr val="dk1"/>
                </a:solidFill>
                <a:latin typeface="Calibri"/>
                <a:ea typeface="Calibri"/>
                <a:cs typeface="Calibri"/>
                <a:sym typeface="Calibri"/>
              </a:rPr>
              <a:t> of the organization’s departments and teams, thereby empowering them to </a:t>
            </a:r>
            <a:r>
              <a:rPr b="0" i="0" lang="en-US" sz="2400" u="sng" cap="none" strike="noStrike">
                <a:solidFill>
                  <a:schemeClr val="dk1"/>
                </a:solidFill>
                <a:latin typeface="Calibri"/>
                <a:ea typeface="Calibri"/>
                <a:cs typeface="Calibri"/>
                <a:sym typeface="Calibri"/>
              </a:rPr>
              <a:t>continuously deliver</a:t>
            </a:r>
            <a:r>
              <a:rPr b="0" i="0" lang="en-US" sz="2400" u="none" cap="none" strike="noStrike">
                <a:solidFill>
                  <a:schemeClr val="dk1"/>
                </a:solidFill>
                <a:latin typeface="Calibri"/>
                <a:ea typeface="Calibri"/>
                <a:cs typeface="Calibri"/>
                <a:sym typeface="Calibri"/>
              </a:rPr>
              <a:t> the organization’s product (code, service, etc.), while also </a:t>
            </a:r>
            <a:r>
              <a:rPr b="0" i="0" lang="en-US" sz="2400" u="sng" cap="none" strike="noStrike">
                <a:solidFill>
                  <a:schemeClr val="dk1"/>
                </a:solidFill>
                <a:latin typeface="Calibri"/>
                <a:ea typeface="Calibri"/>
                <a:cs typeface="Calibri"/>
                <a:sym typeface="Calibri"/>
              </a:rPr>
              <a:t>continuously improving</a:t>
            </a:r>
            <a:r>
              <a:rPr b="0" i="0" lang="en-US" sz="2400" u="none" cap="none" strike="noStrike">
                <a:solidFill>
                  <a:schemeClr val="dk1"/>
                </a:solidFill>
                <a:latin typeface="Calibri"/>
                <a:ea typeface="Calibri"/>
                <a:cs typeface="Calibri"/>
                <a:sym typeface="Calibri"/>
              </a:rPr>
              <a:t> every facet of this methodology at every stage possible. </a:t>
            </a:r>
            <a:endParaRPr b="1"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				       </a:t>
            </a:r>
            <a:r>
              <a:rPr b="1" i="1" lang="en-US" sz="2400" u="none" cap="none" strike="noStrike">
                <a:solidFill>
                  <a:schemeClr val="dk1"/>
                </a:solidFill>
                <a:latin typeface="Calibri"/>
                <a:ea typeface="Calibri"/>
                <a:cs typeface="Calibri"/>
                <a:sym typeface="Calibri"/>
              </a:rPr>
              <a:t>(Not so simple though, is it?)</a:t>
            </a:r>
            <a:endParaRPr b="1" i="0" sz="2800" u="none" cap="none" strike="noStrike">
              <a:solidFill>
                <a:schemeClr val="dk1"/>
              </a:solidFill>
              <a:latin typeface="Calibri"/>
              <a:ea typeface="Calibri"/>
              <a:cs typeface="Calibri"/>
              <a:sym typeface="Calibri"/>
            </a:endParaRPr>
          </a:p>
        </p:txBody>
      </p:sp>
      <p:cxnSp>
        <p:nvCxnSpPr>
          <p:cNvPr id="419" name="Google Shape;419;p73"/>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8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2</a:t>
            </a:r>
            <a:endParaRPr/>
          </a:p>
        </p:txBody>
      </p:sp>
      <p:sp>
        <p:nvSpPr>
          <p:cNvPr id="1383" name="Google Shape;1383;p18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inventory and playbook commands using vars (</a:t>
            </a:r>
            <a:r>
              <a:rPr b="1" lang="en-US" sz="1800"/>
              <a:t>watch -t ls /tmp</a:t>
            </a:r>
            <a:r>
              <a:rPr lang="en-US" sz="1800"/>
              <a:t>)</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inventory, web and db section, anyways get dropped to all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more 2-1-tasks.yml, </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2-1-tasks.yml -e file_state=touch</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2-1-tasks.yml -e file_state=absent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use tags to run specific sections of playbook</a:t>
            </a:r>
            <a:endParaRPr sz="1800"/>
          </a:p>
          <a:p>
            <a:pPr indent="-342900" lvl="0" marL="457200" rtl="0" algn="l">
              <a:spcBef>
                <a:spcPts val="0"/>
              </a:spcBef>
              <a:spcAft>
                <a:spcPts val="0"/>
              </a:spcAft>
              <a:buClr>
                <a:srgbClr val="B816D7"/>
              </a:buClr>
              <a:buSzPts val="1800"/>
              <a:buChar char="-"/>
            </a:pPr>
            <a:r>
              <a:rPr b="1" lang="en-US" sz="1800">
                <a:solidFill>
                  <a:srgbClr val="B816D7"/>
                </a:solidFill>
              </a:rPr>
              <a:t>if run “more 2-2-tasks.yml” , this will create and delete</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2-2-tasks.yml --tags create-file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2-2-tasks.yml --skip-tags create-file --tags delete-file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Exec tasks on localhost</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2-3-tasks.yml (first one uses a ssh connection, for second one connection is local)</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2-3-tasks.yml</a:t>
            </a:r>
            <a:endParaRPr b="1" sz="1600">
              <a:solidFill>
                <a:srgbClr val="B816D7"/>
              </a:solidFill>
              <a:latin typeface="Arial"/>
              <a:ea typeface="Arial"/>
              <a:cs typeface="Arial"/>
              <a:sym typeface="Arial"/>
            </a:endParaRPr>
          </a:p>
        </p:txBody>
      </p:sp>
      <p:cxnSp>
        <p:nvCxnSpPr>
          <p:cNvPr id="1384" name="Google Shape;1384;p181"/>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385" name="Google Shape;1385;p181"/>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8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391" name="Google Shape;1391;p18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Limiting plays from the command line (is idempotent so generally not used unless we want to start form a point of very long process)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2-4-tasks.yml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2-4-tasks.yml -e file_state=touch --start-at-task=&lt;task_name&gt;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specify variables via inventory (can define vars at all level or subgroup level)</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2-5-inventory.yaml , have variables defined, more 2-5-tasks.yml</a:t>
            </a:r>
            <a:endParaRPr b="1" sz="1800">
              <a:solidFill>
                <a:srgbClr val="B816D7"/>
              </a:solidFill>
            </a:endParaRPr>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 ansible-playbook -i ../../2-5-inventory 2-5-tasks.yml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Dynamic Inventory example (will not work)</a:t>
            </a:r>
            <a:endParaRPr sz="1800"/>
          </a:p>
          <a:p>
            <a:pPr indent="-342900" lvl="0" marL="457200" rtl="0" algn="l">
              <a:spcBef>
                <a:spcPts val="0"/>
              </a:spcBef>
              <a:spcAft>
                <a:spcPts val="0"/>
              </a:spcAft>
              <a:buClr>
                <a:srgbClr val="B816D7"/>
              </a:buClr>
              <a:buSzPts val="1800"/>
              <a:buChar char="-"/>
            </a:pPr>
            <a:r>
              <a:rPr b="1" lang="en-US" sz="1800">
                <a:solidFill>
                  <a:srgbClr val="B816D7"/>
                </a:solidFill>
              </a:rPr>
              <a:t>(packet.net.py)  and 2-6-plays.yml. can run “ansible-playbook -i ../../packet-net.py 2-6-tasks.yml --tags create-file”</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392" name="Google Shape;1392;p18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393" name="Google Shape;1393;p182"/>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83"/>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variables with dynamic inventory</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“ls -l group_vars” and “ls -l host_vars”, “ls -l templates”, more 2-7-tasks.yml, “cat ../../2-7-inventory” </a:t>
            </a:r>
            <a:endParaRPr b="1" sz="1600">
              <a:solidFill>
                <a:srgbClr val="B816D7"/>
              </a:solidFill>
              <a:latin typeface="Arial"/>
              <a:ea typeface="Arial"/>
              <a:cs typeface="Arial"/>
              <a:sym typeface="Aria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../../packet-net.py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 ../../2-7-inventory 2-7-tasks.yml”</a:t>
            </a:r>
            <a:endParaRPr b="1" sz="1800">
              <a:solidFill>
                <a:srgbClr val="B816D7"/>
              </a:solidFill>
            </a:endParaRPr>
          </a:p>
          <a:p>
            <a:pPr indent="0" lvl="0" marL="0" rtl="0" algn="l">
              <a:spcBef>
                <a:spcPts val="640"/>
              </a:spcBef>
              <a:spcAft>
                <a:spcPts val="0"/>
              </a:spcAft>
              <a:buNone/>
            </a:pPr>
            <a:r>
              <a:t/>
            </a:r>
            <a:endParaRPr b="1" sz="1800">
              <a:solidFill>
                <a:srgbClr val="B816D7"/>
              </a:solidFill>
            </a:endParaRPr>
          </a:p>
          <a:p>
            <a:pPr indent="0" lvl="0" marL="101600" marR="101600" rtl="0" algn="l">
              <a:lnSpc>
                <a:spcPct val="142857"/>
              </a:lnSpc>
              <a:spcBef>
                <a:spcPts val="0"/>
              </a:spcBef>
              <a:spcAft>
                <a:spcPts val="0"/>
              </a:spcAft>
              <a:buClr>
                <a:schemeClr val="dk1"/>
              </a:buClr>
              <a:buSzPts val="1100"/>
              <a:buFont typeface="Arial"/>
              <a:buNone/>
            </a:pPr>
            <a:r>
              <a:rPr lang="en-US" sz="1050">
                <a:solidFill>
                  <a:srgbClr val="333333"/>
                </a:solidFill>
                <a:highlight>
                  <a:srgbClr val="F5F5F5"/>
                </a:highlight>
                <a:latin typeface="Consolas"/>
                <a:ea typeface="Consolas"/>
                <a:cs typeface="Consolas"/>
                <a:sym typeface="Consolas"/>
              </a:rPr>
              <a:t>sudo apt-get install python-pip python-dev build-essential</a:t>
            </a:r>
            <a:endParaRPr sz="1050">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b="1" sz="1800">
              <a:solidFill>
                <a:srgbClr val="B816D7"/>
              </a:solidFill>
            </a:endParaRPr>
          </a:p>
        </p:txBody>
      </p:sp>
      <p:sp>
        <p:nvSpPr>
          <p:cNvPr id="1399" name="Google Shape;1399;p18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400" name="Google Shape;1400;p183"/>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01" name="Google Shape;1401;p183"/>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pic>
        <p:nvPicPr>
          <p:cNvPr id="1402" name="Google Shape;1402;p183"/>
          <p:cNvPicPr preferRelativeResize="0"/>
          <p:nvPr/>
        </p:nvPicPr>
        <p:blipFill>
          <a:blip r:embed="rId4">
            <a:alphaModFix/>
          </a:blip>
          <a:stretch>
            <a:fillRect/>
          </a:stretch>
        </p:blipFill>
        <p:spPr>
          <a:xfrm>
            <a:off x="5410203" y="2283199"/>
            <a:ext cx="3474276" cy="38068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84"/>
          <p:cNvSpPr txBox="1"/>
          <p:nvPr>
            <p:ph idx="1" type="body"/>
          </p:nvPr>
        </p:nvSpPr>
        <p:spPr>
          <a:xfrm>
            <a:off x="457200" y="9445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Templates and jinja</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2-8-tasks.yml (uses template as a source file) more templates/2-8-template.j2</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2-8-tasks.yml --tags create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host facts for conditional execution</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 -i inventory -m debug -a "var=hostvars['web2']" web1 </a:t>
            </a:r>
            <a:r>
              <a:rPr lang="en-US" sz="1800">
                <a:solidFill>
                  <a:srgbClr val="B816D7"/>
                </a:solidFill>
              </a:rPr>
              <a:t>(hostvar what happens in another host and take action on the other host)</a:t>
            </a:r>
            <a:endParaRPr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more 2-9-tasks.yml, cat 2-10-tasks.yml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2-10-tasks.yml -e file_state=touch -e pkg_state=latest” [can run absent / absent to remove packages and files]</a:t>
            </a:r>
            <a:endParaRPr b="1" sz="1800">
              <a:solidFill>
                <a:srgbClr val="B816D7"/>
              </a:solidFill>
            </a:endParaRPr>
          </a:p>
          <a:p>
            <a:pPr indent="-330200" lvl="0" marL="457200" rtl="0" algn="l">
              <a:spcBef>
                <a:spcPts val="0"/>
              </a:spcBef>
              <a:spcAft>
                <a:spcPts val="0"/>
              </a:spcAft>
              <a:buClr>
                <a:srgbClr val="B816D7"/>
              </a:buClr>
              <a:buSzPts val="1600"/>
              <a:buFont typeface="Arial"/>
              <a:buChar char="-"/>
            </a:pPr>
            <a:r>
              <a:rPr lang="en-US" sz="1800"/>
              <a:t>Use dictionaries in variables</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2-11-tasks.yml , “ansible-playbook -i ../../inventory 2-11-tasks.yml -e file_state=touch” [clean up using 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for templates - cat 2-12-tasks.yml, ansible-playbook -i ../../inventory 2-12-tasks.yml --tags create [destroy], cat 2-13-tasks.yml,  </a:t>
            </a:r>
            <a:endParaRPr b="1" sz="1800">
              <a:solidFill>
                <a:srgbClr val="B816D7"/>
              </a:solidFill>
            </a:endParaRPr>
          </a:p>
          <a:p>
            <a:pPr indent="-342900" lvl="0" marL="457200" rtl="0" algn="l">
              <a:spcBef>
                <a:spcPts val="0"/>
              </a:spcBef>
              <a:spcAft>
                <a:spcPts val="0"/>
              </a:spcAft>
              <a:buClr>
                <a:srgbClr val="B816D7"/>
              </a:buClr>
              <a:buSzPts val="1800"/>
              <a:buChar char="-"/>
            </a:pPr>
            <a:r>
              <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sp>
        <p:nvSpPr>
          <p:cNvPr id="1408" name="Google Shape;1408;p184"/>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09" name="Google Shape;1409;p1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8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15" name="Google Shape;1415;p185"/>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640"/>
              </a:spcBef>
              <a:spcAft>
                <a:spcPts val="0"/>
              </a:spcAft>
              <a:buClr>
                <a:schemeClr val="dk1"/>
              </a:buClr>
              <a:buSzPts val="1400"/>
              <a:buFont typeface="Calibri"/>
              <a:buChar char="-"/>
            </a:pPr>
            <a:r>
              <a:rPr lang="en-US" sz="1400"/>
              <a:t>Working with secrets and Some on N/W modules</a:t>
            </a:r>
            <a:endParaRPr sz="14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encrypt vault</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edit vault . (slightly more secure as asks for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vault.yaml  (everything is present in group_vars/all/vars variables , hosts is all, vars has vault_password, template/password.j2 is using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(gives error)</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--tags destroy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latin typeface="Arial"/>
                <a:ea typeface="Arial"/>
                <a:cs typeface="Arial"/>
                <a:sym typeface="Arial"/>
              </a:rPr>
              <a:t>-- 5 Networking</a:t>
            </a:r>
            <a:r>
              <a:rPr lang="en-US" sz="1600">
                <a:latin typeface="Arial"/>
                <a:ea typeface="Arial"/>
                <a:cs typeface="Arial"/>
                <a:sym typeface="Arial"/>
              </a:rPr>
              <a:t>, (talk about the dynamic creation of variables - Some files </a:t>
            </a:r>
            <a:r>
              <a:rPr b="1" lang="en-US" sz="1600">
                <a:latin typeface="Arial"/>
                <a:ea typeface="Arial"/>
                <a:cs typeface="Arial"/>
                <a:sym typeface="Arial"/>
              </a:rPr>
              <a:t>CAN’T RUN</a:t>
            </a:r>
            <a:r>
              <a:rPr lang="en-US" sz="1600">
                <a:latin typeface="Arial"/>
                <a:ea typeface="Arial"/>
                <a:cs typeface="Arial"/>
                <a:sym typeface="Arial"/>
              </a:rPr>
              <a:t>)</a:t>
            </a:r>
            <a:endParaRPr sz="1600">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addresses.yaml ,  ansible-playbook -i inventory_file addresses.yml</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increment.yaml, and more hostint.yaml (complex one) and see in "ssh web1" machine "cat /etc/network/interfaces.d/br10.cfg"</a:t>
            </a:r>
            <a:endParaRPr sz="1600"/>
          </a:p>
        </p:txBody>
      </p:sp>
      <p:cxnSp>
        <p:nvCxnSpPr>
          <p:cNvPr id="1416" name="Google Shape;1416;p18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17" name="Google Shape;1417;p18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1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23" name="Google Shape;1423;p186"/>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check options to dry run (try to run if its live code)</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2-13-tasks.yml --tags create --check</a:t>
            </a:r>
            <a:endParaRPr sz="1800"/>
          </a:p>
          <a:p>
            <a:pPr indent="-342900" lvl="0" marL="457200" marR="0" rtl="0" algn="l">
              <a:spcBef>
                <a:spcPts val="0"/>
              </a:spcBef>
              <a:spcAft>
                <a:spcPts val="0"/>
              </a:spcAft>
              <a:buClr>
                <a:schemeClr val="dk1"/>
              </a:buClr>
              <a:buSzPts val="1800"/>
              <a:buFont typeface="Calibri"/>
              <a:buChar char="-"/>
            </a:pPr>
            <a:r>
              <a:rPr lang="en-US" sz="1800"/>
              <a:t>Idempotency files with some advanced options (6-Idempotence)</a:t>
            </a:r>
            <a:endParaRPr sz="18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idempotent.yml </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idempotent.yml --tags create (and destroy)</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Register States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more state.yml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ansible-playbook -i ../inventory state.yml --tags create (and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at destroy the grep fails as it can’t find the file but we told to ignore errors, look at gret_state.rc ==2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more create.yaml , run using ansible-playbook command</a:t>
            </a:r>
            <a:endParaRPr b="1" sz="1600">
              <a:solidFill>
                <a:srgbClr val="B816D7"/>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AWX / Tower provides UI, scheduling options, graphical job results, singleton task management (one thing that I need to do)</a:t>
            </a:r>
            <a:endParaRPr sz="1600"/>
          </a:p>
        </p:txBody>
      </p:sp>
      <p:cxnSp>
        <p:nvCxnSpPr>
          <p:cNvPr id="1424" name="Google Shape;1424;p186"/>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25" name="Google Shape;1425;p186"/>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187"/>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31" name="Google Shape;1431;p187"/>
          <p:cNvSpPr txBox="1"/>
          <p:nvPr>
            <p:ph idx="1" type="body"/>
          </p:nvPr>
        </p:nvSpPr>
        <p:spPr>
          <a:xfrm>
            <a:off x="457200" y="6397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create_play.yml , cat tasks/create_user.yml , cat templates/bashrc.j2</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init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create_play.yml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cat create_role.com [this will refer to the role directory]</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tasks/create_user.yml create_user/tasks/main.yml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templates/bashrc.j2 create_user/templates/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put user_state variable in defaults/main.yml (and remove from create_role.yml)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or (ansible-playbook -i ../inventory create_role.yml -e user_state=absent)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in default/main.yml add one more variable user_name=default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update README.file</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(can update using -e user_name=bert)</a:t>
            </a:r>
            <a:endParaRPr b="1" sz="1800">
              <a:solidFill>
                <a:srgbClr val="B816D7"/>
              </a:solidFill>
            </a:endParaRPr>
          </a:p>
        </p:txBody>
      </p:sp>
      <p:sp>
        <p:nvSpPr>
          <p:cNvPr id="1432" name="Google Shape;1432;p18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8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38" name="Google Shape;1438;p188"/>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 Continued</a:t>
            </a:r>
            <a:endParaRPr sz="1800"/>
          </a:p>
          <a:p>
            <a:pPr indent="-342900" lvl="0" marL="457200" rtl="0" algn="l">
              <a:spcBef>
                <a:spcPts val="0"/>
              </a:spcBef>
              <a:spcAft>
                <a:spcPts val="0"/>
              </a:spcAft>
              <a:buClr>
                <a:srgbClr val="B816D7"/>
              </a:buClr>
              <a:buSzPts val="1800"/>
              <a:buChar char="-"/>
            </a:pPr>
            <a:r>
              <a:rPr b="1" lang="en-US" sz="1800">
                <a:solidFill>
                  <a:srgbClr val="B816D7"/>
                </a:solidFill>
              </a:rPr>
              <a:t>cd /meta, vi main.yml inside meta directory, add galaxy_tags for searching</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Add to git first , by creating a directory , and then pushing the role there.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login</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import git_name repo_name (moves the repo into ansible-galaxy)</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search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install git_name.repo_name -p &lt;path_name&gt;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better is to create a directory in /etc/ansible/roles and modify the ansible.cfg for the roles directory,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[defaults]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roles_path=/etc/ansible/roles , can change the create_role.yml to point to the roles directory, and run the ansible-galaxy command again</a:t>
            </a:r>
            <a:endParaRPr b="1" sz="1800">
              <a:solidFill>
                <a:srgbClr val="B816D7"/>
              </a:solidFill>
            </a:endParaRPr>
          </a:p>
        </p:txBody>
      </p:sp>
      <p:cxnSp>
        <p:nvCxnSpPr>
          <p:cNvPr id="1439" name="Google Shape;1439;p188"/>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40" name="Google Shape;1440;p188"/>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89"/>
          <p:cNvSpPr txBox="1"/>
          <p:nvPr/>
        </p:nvSpPr>
        <p:spPr>
          <a:xfrm>
            <a:off x="457200" y="1676400"/>
            <a:ext cx="83820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Let’s discuss how Ansible is being used in the real world:</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Cogapp</a:t>
            </a:r>
            <a:endParaRPr b="1" i="0" sz="2400" u="none" cap="none" strike="noStrike">
              <a:solidFill>
                <a:srgbClr val="595959"/>
              </a:solidFill>
              <a:latin typeface="Calibri"/>
              <a:ea typeface="Calibri"/>
              <a:cs typeface="Calibri"/>
              <a:sym typeface="Calibri"/>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HootSuite</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NASA</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Additional Ansible References &amp; Resources </a:t>
            </a:r>
            <a:endParaRPr/>
          </a:p>
        </p:txBody>
      </p:sp>
      <p:sp>
        <p:nvSpPr>
          <p:cNvPr id="1446" name="Google Shape;1446;p18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a:t>
            </a:r>
            <a:endParaRPr/>
          </a:p>
        </p:txBody>
      </p:sp>
      <p:cxnSp>
        <p:nvCxnSpPr>
          <p:cNvPr id="1447" name="Google Shape;1447;p18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90"/>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Cogapp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Provisioning and Content Development:</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https://www.ansible.com/hubfs/Whitepapers__Case_Studies/Cogapp_Case_Study.pdf?t=1472592588864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p:txBody>
      </p:sp>
      <p:sp>
        <p:nvSpPr>
          <p:cNvPr id="1453" name="Google Shape;1453;p19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Cogapp</a:t>
            </a:r>
            <a:endParaRPr b="1" i="0" sz="4000" u="none" cap="none" strike="noStrike">
              <a:solidFill>
                <a:srgbClr val="E36C09"/>
              </a:solidFill>
              <a:latin typeface="Calibri"/>
              <a:ea typeface="Calibri"/>
              <a:cs typeface="Calibri"/>
              <a:sym typeface="Calibri"/>
            </a:endParaRPr>
          </a:p>
        </p:txBody>
      </p:sp>
      <p:cxnSp>
        <p:nvCxnSpPr>
          <p:cNvPr id="1454" name="Google Shape;1454;p190"/>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E36C09"/>
                </a:solidFill>
              </a:rPr>
              <a:t>Ansible -</a:t>
            </a:r>
            <a:r>
              <a:rPr b="1" i="0" lang="en-US" sz="3600" u="none" cap="none" strike="noStrike">
                <a:solidFill>
                  <a:srgbClr val="E36C09"/>
                </a:solidFill>
                <a:latin typeface="Calibri"/>
                <a:ea typeface="Calibri"/>
                <a:cs typeface="Calibri"/>
                <a:sym typeface="Calibri"/>
              </a:rPr>
              <a:t> Place In The DevOps World</a:t>
            </a:r>
            <a:endParaRPr/>
          </a:p>
        </p:txBody>
      </p:sp>
      <p:sp>
        <p:nvSpPr>
          <p:cNvPr id="426" name="Google Shape;426;p74"/>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Simplified Automation </a:t>
            </a:r>
            <a:r>
              <a:rPr b="0" i="0" lang="en-US" sz="2400" u="none" cap="none" strike="noStrike">
                <a:solidFill>
                  <a:schemeClr val="dk1"/>
                </a:solidFill>
                <a:latin typeface="Calibri"/>
                <a:ea typeface="Calibri"/>
                <a:cs typeface="Calibri"/>
                <a:sym typeface="Calibri"/>
              </a:rPr>
              <a:t>(Deployment, Provisioning, Testing)</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Provisioning of Systems, Platforms, and Infrastructure</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Establishing Iterative Processes</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Configuration Management</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Managing Environments Consistently</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All in the efforts to achieve: 	</a:t>
            </a:r>
            <a:r>
              <a:rPr b="0" i="0" lang="en-US" sz="2400" u="none" cap="none" strike="noStrike">
                <a:solidFill>
                  <a:schemeClr val="dk1"/>
                </a:solidFill>
                <a:latin typeface="Calibri"/>
                <a:ea typeface="Calibri"/>
                <a:cs typeface="Calibri"/>
                <a:sym typeface="Calibri"/>
              </a:rPr>
              <a:t>Continuous Integration</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Delivery</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Improvement</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427" name="Google Shape;427;p7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191"/>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HootSuite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Orchestration in a SaaS infrastructure:</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https://cdn2.hubspot.net/hub/330046/file-480366621-pdf/pdf_content/Hoot_Suite_Case_Study.pdf?t=1472592588864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60" name="Google Shape;1460;p19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HootSuite</a:t>
            </a:r>
            <a:endParaRPr/>
          </a:p>
        </p:txBody>
      </p:sp>
      <p:cxnSp>
        <p:nvCxnSpPr>
          <p:cNvPr id="1461" name="Google Shape;1461;p191"/>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92"/>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NASA – An Ansible Case Study:</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https://www.ansible.com/hs-fs/hub/330046/file-1649288715-pdf/Whitepapers__Case_Studies/nasa_ansible_case_study.pdf?t=1472592588864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67" name="Google Shape;1467;p19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NASA</a:t>
            </a:r>
            <a:endParaRPr/>
          </a:p>
        </p:txBody>
      </p:sp>
      <p:cxnSp>
        <p:nvCxnSpPr>
          <p:cNvPr id="1468" name="Google Shape;1468;p1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193"/>
          <p:cNvSpPr txBox="1"/>
          <p:nvPr/>
        </p:nvSpPr>
        <p:spPr>
          <a:xfrm>
            <a:off x="552450" y="2085976"/>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 role can be found at </a:t>
            </a:r>
            <a:r>
              <a:rPr b="1" i="0" lang="en-US" sz="2400" u="sng">
                <a:solidFill>
                  <a:schemeClr val="hlink"/>
                </a:solidFill>
                <a:latin typeface="Calibri"/>
                <a:ea typeface="Calibri"/>
                <a:cs typeface="Calibri"/>
                <a:sym typeface="Calibri"/>
                <a:hlinkClick r:id="rId3"/>
              </a:rPr>
              <a:t>https://galaxy.ansible.com/f500/project_deploy/</a:t>
            </a:r>
            <a:r>
              <a:rPr b="1" i="0" lang="en-US" sz="2400">
                <a:solidFill>
                  <a:srgbClr val="595959"/>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There is a very comprehensive presentation explaining its use at </a:t>
            </a:r>
            <a:r>
              <a:rPr b="1" i="0" lang="en-US" sz="2200" u="sng">
                <a:solidFill>
                  <a:schemeClr val="hlink"/>
                </a:solidFill>
                <a:latin typeface="Calibri"/>
                <a:ea typeface="Calibri"/>
                <a:cs typeface="Calibri"/>
                <a:sym typeface="Calibri"/>
                <a:hlinkClick r:id="rId4"/>
              </a:rPr>
              <a:t>http://www.slideshare.net/ramondelafuente/ansible-projectdeploy</a:t>
            </a:r>
            <a:r>
              <a:rPr b="1" i="0" lang="en-US" sz="2200">
                <a:solidFill>
                  <a:schemeClr val="dk1"/>
                </a:solidFill>
                <a:latin typeface="Calibri"/>
                <a:ea typeface="Calibri"/>
                <a:cs typeface="Calibri"/>
                <a:sym typeface="Calibri"/>
              </a:rPr>
              <a:t> </a:t>
            </a:r>
            <a:endParaRPr/>
          </a:p>
        </p:txBody>
      </p:sp>
      <p:sp>
        <p:nvSpPr>
          <p:cNvPr id="1475" name="Google Shape;1475;p19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Capistrano-style deployments</a:t>
            </a:r>
            <a:endParaRPr/>
          </a:p>
        </p:txBody>
      </p:sp>
      <p:cxnSp>
        <p:nvCxnSpPr>
          <p:cNvPr id="1476" name="Google Shape;1476;p193"/>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94"/>
          <p:cNvSpPr txBox="1"/>
          <p:nvPr/>
        </p:nvSpPr>
        <p:spPr>
          <a:xfrm>
            <a:off x="838200" y="2438400"/>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Ansible has a great blog post that goes into further details about this type of deployment: </a:t>
            </a:r>
            <a:endParaRPr/>
          </a:p>
          <a:p>
            <a:pPr indent="0" lvl="1" marL="400050" marR="0" rtl="0" algn="l">
              <a:spcBef>
                <a:spcPts val="480"/>
              </a:spcBef>
              <a:spcAft>
                <a:spcPts val="0"/>
              </a:spcAft>
              <a:buClr>
                <a:srgbClr val="595959"/>
              </a:buClr>
              <a:buSzPts val="2400"/>
              <a:buFont typeface="Calibri"/>
              <a:buNone/>
            </a:pPr>
            <a:r>
              <a:rPr b="1" i="0" lang="en-US" sz="2400" u="sng" cap="none" strike="noStrike">
                <a:solidFill>
                  <a:schemeClr val="hlink"/>
                </a:solidFill>
                <a:latin typeface="Calibri"/>
                <a:ea typeface="Calibri"/>
                <a:cs typeface="Calibri"/>
                <a:sym typeface="Calibri"/>
                <a:hlinkClick r:id="rId3"/>
              </a:rPr>
              <a:t>https://www.ansible.com/blog/immutable-systems</a:t>
            </a:r>
            <a:r>
              <a:rPr b="1" i="0" lang="en-US" sz="2400" u="none" cap="none" strike="noStrike">
                <a:solidFill>
                  <a:srgbClr val="595959"/>
                </a:solidFill>
                <a:latin typeface="Calibri"/>
                <a:ea typeface="Calibri"/>
                <a:cs typeface="Calibri"/>
                <a:sym typeface="Calibri"/>
              </a:rPr>
              <a:t> </a:t>
            </a:r>
            <a:endParaRPr/>
          </a:p>
        </p:txBody>
      </p:sp>
      <p:sp>
        <p:nvSpPr>
          <p:cNvPr id="1483" name="Google Shape;1483;p19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Blue-Green deployments</a:t>
            </a:r>
            <a:endParaRPr/>
          </a:p>
        </p:txBody>
      </p:sp>
      <p:cxnSp>
        <p:nvCxnSpPr>
          <p:cNvPr id="1484" name="Google Shape;1484;p19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95"/>
          <p:cNvSpPr txBox="1"/>
          <p:nvPr/>
        </p:nvSpPr>
        <p:spPr>
          <a:xfrm>
            <a:off x="533400" y="1417638"/>
            <a:ext cx="8305800" cy="4678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If time permits, let’s revisit some questions we posed at the beginning of this workshop:</a:t>
            </a:r>
            <a:endParaRPr/>
          </a:p>
          <a:p>
            <a:pPr indent="0" lvl="0" marL="0" marR="0" rtl="0" algn="ctr">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How are you using Ansible?</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are your Ansible Goals?</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Short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Long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is on your “To Do” list, now that we have seen what Ansible can do?</a:t>
            </a:r>
            <a:endParaRPr/>
          </a:p>
        </p:txBody>
      </p:sp>
      <p:sp>
        <p:nvSpPr>
          <p:cNvPr id="1490" name="Google Shape;1490;p19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Preparing for Ansible back at work</a:t>
            </a:r>
            <a:endParaRPr/>
          </a:p>
        </p:txBody>
      </p:sp>
      <p:cxnSp>
        <p:nvCxnSpPr>
          <p:cNvPr id="1491" name="Google Shape;1491;p19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9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Course Evaluation</a:t>
            </a:r>
            <a:endParaRPr/>
          </a:p>
        </p:txBody>
      </p:sp>
      <p:sp>
        <p:nvSpPr>
          <p:cNvPr id="1497" name="Google Shape;1497;p19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Please take a moment to complete your course evaluation</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Go to </a:t>
            </a:r>
            <a:r>
              <a:rPr b="0" i="0" lang="en-US" sz="2800" u="sng" cap="none" strike="noStrike">
                <a:solidFill>
                  <a:schemeClr val="hlink"/>
                </a:solidFill>
                <a:latin typeface="Calibri"/>
                <a:ea typeface="Calibri"/>
                <a:cs typeface="Calibri"/>
                <a:sym typeface="Calibri"/>
                <a:hlinkClick r:id="rId3"/>
              </a:rPr>
              <a:t>http://www.metricsthatmatter.com/ASPE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Choose the class name listed with the date of the class and your instructor’s name</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Fill out and submit the form</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 is available for 10 calendar days</a:t>
            </a:r>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19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t>Contact Information</a:t>
            </a:r>
            <a:endParaRPr/>
          </a:p>
        </p:txBody>
      </p:sp>
      <p:sp>
        <p:nvSpPr>
          <p:cNvPr id="1503" name="Google Shape;1503;p197"/>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0" lvl="0" marL="0" marR="0" rtl="0" algn="ctr">
              <a:spcBef>
                <a:spcPts val="560"/>
              </a:spcBef>
              <a:spcAft>
                <a:spcPts val="0"/>
              </a:spcAft>
              <a:buClr>
                <a:schemeClr val="dk1"/>
              </a:buClr>
              <a:buSzPts val="2800"/>
              <a:buFont typeface="Calibri"/>
              <a:buNone/>
            </a:pPr>
            <a:r>
              <a:t/>
            </a:r>
            <a:endParaRPr sz="2800"/>
          </a:p>
          <a:p>
            <a:pPr indent="0" lvl="0" marL="0" marR="0" rtl="0" algn="ctr">
              <a:spcBef>
                <a:spcPts val="560"/>
              </a:spcBef>
              <a:spcAft>
                <a:spcPts val="0"/>
              </a:spcAft>
              <a:buClr>
                <a:schemeClr val="dk1"/>
              </a:buClr>
              <a:buSzPts val="2800"/>
              <a:buFont typeface="Calibri"/>
              <a:buNone/>
            </a:pPr>
            <a:r>
              <a:rPr b="1" lang="en-US" sz="2800">
                <a:solidFill>
                  <a:srgbClr val="0000FF"/>
                </a:solidFill>
              </a:rPr>
              <a:t>banerjee.abhik.hcl@gmail.com</a:t>
            </a:r>
            <a:endParaRPr b="1" sz="2800">
              <a:solidFill>
                <a:srgbClr val="0000FF"/>
              </a:solidFill>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cxnSp>
        <p:nvCxnSpPr>
          <p:cNvPr id="434" name="Google Shape;434;p75"/>
          <p:cNvCxnSpPr/>
          <p:nvPr/>
        </p:nvCxnSpPr>
        <p:spPr>
          <a:xfrm>
            <a:off x="533400" y="16002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435" name="Google Shape;435;p75"/>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436" name="Google Shape;436;p75"/>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pic>
        <p:nvPicPr>
          <p:cNvPr id="437" name="Google Shape;437;p75"/>
          <p:cNvPicPr preferRelativeResize="0"/>
          <p:nvPr>
            <p:ph idx="1" type="body"/>
          </p:nvPr>
        </p:nvPicPr>
        <p:blipFill rotWithShape="1">
          <a:blip r:embed="rId3">
            <a:alphaModFix/>
          </a:blip>
          <a:srcRect b="2849" l="985" r="1459" t="37780"/>
          <a:stretch/>
        </p:blipFill>
        <p:spPr>
          <a:xfrm>
            <a:off x="800099" y="3200400"/>
            <a:ext cx="7543801" cy="2514600"/>
          </a:xfrm>
          <a:prstGeom prst="rect">
            <a:avLst/>
          </a:prstGeom>
          <a:solidFill>
            <a:srgbClr val="ECECEC"/>
          </a:solidFill>
          <a:ln cap="sq" cmpd="sng" w="38100">
            <a:solidFill>
              <a:srgbClr val="538CD5"/>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38" name="Google Shape;438;p75"/>
          <p:cNvPicPr preferRelativeResize="0"/>
          <p:nvPr/>
        </p:nvPicPr>
        <p:blipFill rotWithShape="1">
          <a:blip r:embed="rId4">
            <a:alphaModFix/>
          </a:blip>
          <a:srcRect b="0" l="0" r="0" t="0"/>
          <a:stretch/>
        </p:blipFill>
        <p:spPr>
          <a:xfrm>
            <a:off x="3952240" y="1697079"/>
            <a:ext cx="1282216" cy="961662"/>
          </a:xfrm>
          <a:prstGeom prst="rect">
            <a:avLst/>
          </a:prstGeom>
          <a:noFill/>
          <a:ln>
            <a:noFill/>
          </a:ln>
        </p:spPr>
      </p:pic>
      <p:cxnSp>
        <p:nvCxnSpPr>
          <p:cNvPr id="439" name="Google Shape;439;p75"/>
          <p:cNvCxnSpPr/>
          <p:nvPr/>
        </p:nvCxnSpPr>
        <p:spPr>
          <a:xfrm flipH="1">
            <a:off x="2590800" y="2658743"/>
            <a:ext cx="1905000" cy="495300"/>
          </a:xfrm>
          <a:prstGeom prst="curvedConnector3">
            <a:avLst>
              <a:gd fmla="val 103333" name="adj1"/>
            </a:avLst>
          </a:prstGeom>
          <a:noFill/>
          <a:ln cap="flat" cmpd="sng" w="28575">
            <a:solidFill>
              <a:srgbClr val="4A7DBA"/>
            </a:solidFill>
            <a:prstDash val="solid"/>
            <a:round/>
            <a:headEnd len="sm" w="sm" type="none"/>
            <a:tailEnd len="med" w="med" type="triangle"/>
          </a:ln>
        </p:spPr>
      </p:cxnSp>
      <p:cxnSp>
        <p:nvCxnSpPr>
          <p:cNvPr id="440" name="Google Shape;440;p75"/>
          <p:cNvCxnSpPr/>
          <p:nvPr/>
        </p:nvCxnSpPr>
        <p:spPr>
          <a:xfrm flipH="1">
            <a:off x="3581448" y="2658744"/>
            <a:ext cx="1011900" cy="495300"/>
          </a:xfrm>
          <a:prstGeom prst="curvedConnector3">
            <a:avLst>
              <a:gd fmla="val 101460" name="adj1"/>
            </a:avLst>
          </a:prstGeom>
          <a:noFill/>
          <a:ln cap="flat" cmpd="sng" w="28575">
            <a:solidFill>
              <a:srgbClr val="4A7DBA"/>
            </a:solidFill>
            <a:prstDash val="solid"/>
            <a:round/>
            <a:headEnd len="sm" w="sm" type="none"/>
            <a:tailEnd len="med" w="med" type="triangle"/>
          </a:ln>
        </p:spPr>
      </p:cxnSp>
      <p:cxnSp>
        <p:nvCxnSpPr>
          <p:cNvPr id="441" name="Google Shape;441;p75"/>
          <p:cNvCxnSpPr>
            <a:stCxn id="438" idx="2"/>
          </p:cNvCxnSpPr>
          <p:nvPr/>
        </p:nvCxnSpPr>
        <p:spPr>
          <a:xfrm rot="5400000">
            <a:off x="4344798" y="2897091"/>
            <a:ext cx="486900" cy="10200"/>
          </a:xfrm>
          <a:prstGeom prst="curvedConnector3">
            <a:avLst>
              <a:gd fmla="val 50015" name="adj1"/>
            </a:avLst>
          </a:prstGeom>
          <a:noFill/>
          <a:ln cap="flat" cmpd="sng" w="28575">
            <a:solidFill>
              <a:srgbClr val="4A7DBA"/>
            </a:solidFill>
            <a:prstDash val="solid"/>
            <a:round/>
            <a:headEnd len="sm" w="sm" type="none"/>
            <a:tailEnd len="med" w="med" type="triangle"/>
          </a:ln>
        </p:spPr>
      </p:cxnSp>
      <p:cxnSp>
        <p:nvCxnSpPr>
          <p:cNvPr id="442" name="Google Shape;442;p75"/>
          <p:cNvCxnSpPr/>
          <p:nvPr/>
        </p:nvCxnSpPr>
        <p:spPr>
          <a:xfrm>
            <a:off x="4592713" y="2658102"/>
            <a:ext cx="914400" cy="541800"/>
          </a:xfrm>
          <a:prstGeom prst="curvedConnector3">
            <a:avLst>
              <a:gd fmla="val 99375" name="adj1"/>
            </a:avLst>
          </a:prstGeom>
          <a:noFill/>
          <a:ln cap="flat" cmpd="sng" w="28575">
            <a:solidFill>
              <a:srgbClr val="4A7DBA"/>
            </a:solidFill>
            <a:prstDash val="solid"/>
            <a:round/>
            <a:headEnd len="sm" w="sm" type="none"/>
            <a:tailEnd len="med" w="med" type="triangle"/>
          </a:ln>
        </p:spPr>
      </p:cxnSp>
      <p:cxnSp>
        <p:nvCxnSpPr>
          <p:cNvPr id="443" name="Google Shape;443;p75"/>
          <p:cNvCxnSpPr/>
          <p:nvPr/>
        </p:nvCxnSpPr>
        <p:spPr>
          <a:xfrm>
            <a:off x="4690261" y="2658102"/>
            <a:ext cx="1886100" cy="515100"/>
          </a:xfrm>
          <a:prstGeom prst="curvedConnector3">
            <a:avLst>
              <a:gd fmla="val 99692" name="adj1"/>
            </a:avLst>
          </a:prstGeom>
          <a:noFill/>
          <a:ln cap="flat" cmpd="sng" w="28575">
            <a:solidFill>
              <a:srgbClr val="4A7DBA"/>
            </a:solidFill>
            <a:prstDash val="solid"/>
            <a:round/>
            <a:headEnd len="sm" w="sm" type="none"/>
            <a:tailEnd len="med" w="med" type="triangle"/>
          </a:ln>
        </p:spPr>
      </p:cxnSp>
      <p:cxnSp>
        <p:nvCxnSpPr>
          <p:cNvPr id="444" name="Google Shape;444;p75"/>
          <p:cNvCxnSpPr/>
          <p:nvPr/>
        </p:nvCxnSpPr>
        <p:spPr>
          <a:xfrm>
            <a:off x="4800600" y="2658102"/>
            <a:ext cx="2899800" cy="531000"/>
          </a:xfrm>
          <a:prstGeom prst="curvedConnector3">
            <a:avLst>
              <a:gd fmla="val 99928" name="adj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51" name="Google Shape;451;p7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52" name="Google Shape;452;p76"/>
          <p:cNvGrpSpPr/>
          <p:nvPr/>
        </p:nvGrpSpPr>
        <p:grpSpPr>
          <a:xfrm>
            <a:off x="533398" y="1719264"/>
            <a:ext cx="8382002" cy="4148143"/>
            <a:chOff x="533398" y="1719264"/>
            <a:chExt cx="8382002" cy="4148143"/>
          </a:xfrm>
        </p:grpSpPr>
        <p:sp>
          <p:nvSpPr>
            <p:cNvPr id="453" name="Google Shape;453;p76"/>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4" name="Google Shape;454;p76"/>
            <p:cNvCxnSpPr>
              <a:stCxn id="453" idx="0"/>
              <a:endCxn id="455"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456" name="Google Shape;456;p76"/>
            <p:cNvCxnSpPr>
              <a:stCxn id="453" idx="0"/>
              <a:endCxn id="457"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458" name="Google Shape;458;p76"/>
            <p:cNvCxnSpPr>
              <a:stCxn id="453" idx="0"/>
              <a:endCxn id="459"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460" name="Google Shape;460;p76"/>
            <p:cNvCxnSpPr>
              <a:stCxn id="453" idx="0"/>
              <a:endCxn id="461"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462" name="Google Shape;462;p76"/>
            <p:cNvCxnSpPr>
              <a:stCxn id="453" idx="0"/>
              <a:endCxn id="463"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464" name="Google Shape;464;p76"/>
            <p:cNvCxnSpPr>
              <a:stCxn id="453" idx="0"/>
              <a:endCxn id="465"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466" name="Google Shape;466;p76"/>
            <p:cNvCxnSpPr>
              <a:stCxn id="453" idx="0"/>
              <a:endCxn id="467"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468" name="Google Shape;468;p76"/>
            <p:cNvCxnSpPr>
              <a:stCxn id="453" idx="0"/>
              <a:endCxn id="469"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470" name="Google Shape;470;p76"/>
            <p:cNvCxnSpPr>
              <a:stCxn id="453" idx="0"/>
              <a:endCxn id="471"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472" name="Google Shape;472;p76"/>
            <p:cNvCxnSpPr>
              <a:stCxn id="453" idx="0"/>
              <a:endCxn id="473"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474" name="Google Shape;474;p76"/>
            <p:cNvCxnSpPr>
              <a:stCxn id="453" idx="0"/>
              <a:endCxn id="475"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475" name="Google Shape;475;p76"/>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76"/>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76"/>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76"/>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76"/>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76"/>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76"/>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76"/>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76"/>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76"/>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76"/>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76"/>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7" name="Google Shape;477;p76"/>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478" name="Google Shape;478;p76"/>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479" name="Google Shape;479;p76"/>
            <p:cNvPicPr preferRelativeResize="0"/>
            <p:nvPr/>
          </p:nvPicPr>
          <p:blipFill rotWithShape="1">
            <a:blip r:embed="rId5">
              <a:alphaModFix/>
            </a:blip>
            <a:srcRect b="0" l="0" r="0" t="0"/>
            <a:stretch/>
          </p:blipFill>
          <p:spPr>
            <a:xfrm>
              <a:off x="3989401" y="2649800"/>
              <a:ext cx="714900" cy="714900"/>
            </a:xfrm>
            <a:prstGeom prst="rect">
              <a:avLst/>
            </a:prstGeom>
            <a:noFill/>
            <a:ln>
              <a:noFill/>
            </a:ln>
          </p:spPr>
        </p:pic>
        <p:pic>
          <p:nvPicPr>
            <p:cNvPr id="480" name="Google Shape;480;p76"/>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481" name="Google Shape;481;p76"/>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482" name="Google Shape;482;p76"/>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483" name="Google Shape;483;p76"/>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484" name="Google Shape;484;p76"/>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485" name="Google Shape;485;p76"/>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486" name="Google Shape;486;p76"/>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487" name="Google Shape;487;p76"/>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488" name="Google Shape;488;p76"/>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489" name="Google Shape;489;p76"/>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98" name="Google Shape;498;p77"/>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99" name="Google Shape;499;p77"/>
          <p:cNvGrpSpPr/>
          <p:nvPr/>
        </p:nvGrpSpPr>
        <p:grpSpPr>
          <a:xfrm>
            <a:off x="533398" y="1719264"/>
            <a:ext cx="8382002" cy="4148143"/>
            <a:chOff x="533398" y="1719264"/>
            <a:chExt cx="8382002" cy="4148143"/>
          </a:xfrm>
        </p:grpSpPr>
        <p:sp>
          <p:nvSpPr>
            <p:cNvPr id="500" name="Google Shape;500;p77"/>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1" name="Google Shape;501;p77"/>
            <p:cNvCxnSpPr>
              <a:stCxn id="500" idx="0"/>
              <a:endCxn id="502"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a:stCxn id="500" idx="0"/>
              <a:endCxn id="504"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a:stCxn id="500" idx="0"/>
              <a:endCxn id="506"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507" name="Google Shape;507;p77"/>
            <p:cNvCxnSpPr>
              <a:stCxn id="500" idx="0"/>
              <a:endCxn id="508"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509" name="Google Shape;509;p77"/>
            <p:cNvCxnSpPr>
              <a:stCxn id="500" idx="0"/>
              <a:endCxn id="510"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511" name="Google Shape;511;p77"/>
            <p:cNvCxnSpPr>
              <a:stCxn id="500" idx="0"/>
              <a:endCxn id="512"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513" name="Google Shape;513;p77"/>
            <p:cNvCxnSpPr>
              <a:stCxn id="500" idx="0"/>
              <a:endCxn id="514"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515" name="Google Shape;515;p77"/>
            <p:cNvCxnSpPr>
              <a:stCxn id="500" idx="0"/>
              <a:endCxn id="516"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517" name="Google Shape;517;p77"/>
            <p:cNvCxnSpPr>
              <a:stCxn id="500" idx="0"/>
              <a:endCxn id="518"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519" name="Google Shape;519;p77"/>
            <p:cNvCxnSpPr>
              <a:stCxn id="500" idx="0"/>
              <a:endCxn id="520"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521" name="Google Shape;521;p77"/>
            <p:cNvCxnSpPr>
              <a:stCxn id="500" idx="0"/>
              <a:endCxn id="522"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522" name="Google Shape;522;p77"/>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77"/>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77"/>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77"/>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77"/>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77"/>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77"/>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77"/>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77"/>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77"/>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77"/>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77"/>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4" name="Google Shape;524;p77"/>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525" name="Google Shape;525;p77"/>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526" name="Google Shape;526;p77"/>
            <p:cNvPicPr preferRelativeResize="0"/>
            <p:nvPr/>
          </p:nvPicPr>
          <p:blipFill rotWithShape="1">
            <a:blip r:embed="rId5">
              <a:alphaModFix/>
            </a:blip>
            <a:srcRect b="0" l="0" r="0" t="0"/>
            <a:stretch/>
          </p:blipFill>
          <p:spPr>
            <a:xfrm>
              <a:off x="3989404" y="2650497"/>
              <a:ext cx="638000" cy="638000"/>
            </a:xfrm>
            <a:prstGeom prst="rect">
              <a:avLst/>
            </a:prstGeom>
            <a:noFill/>
            <a:ln>
              <a:noFill/>
            </a:ln>
          </p:spPr>
        </p:pic>
        <p:pic>
          <p:nvPicPr>
            <p:cNvPr id="527" name="Google Shape;527;p77"/>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528" name="Google Shape;528;p77"/>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529" name="Google Shape;529;p77"/>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530" name="Google Shape;530;p77"/>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531" name="Google Shape;531;p77"/>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532" name="Google Shape;532;p77"/>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533" name="Google Shape;533;p77"/>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534" name="Google Shape;534;p77"/>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535" name="Google Shape;535;p77"/>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536" name="Google Shape;536;p77"/>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in The DevOps Team:</a:t>
            </a:r>
            <a:endParaRPr/>
          </a:p>
        </p:txBody>
      </p:sp>
      <p:cxnSp>
        <p:nvCxnSpPr>
          <p:cNvPr id="542" name="Google Shape;542;p7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543" name="Google Shape;543;p78"/>
          <p:cNvPicPr preferRelativeResize="0"/>
          <p:nvPr/>
        </p:nvPicPr>
        <p:blipFill>
          <a:blip r:embed="rId3">
            <a:alphaModFix/>
          </a:blip>
          <a:stretch>
            <a:fillRect/>
          </a:stretch>
        </p:blipFill>
        <p:spPr>
          <a:xfrm>
            <a:off x="152400" y="1630045"/>
            <a:ext cx="8839196" cy="43646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0" name="Google Shape;550;p79"/>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1" name="Google Shape;551;p79"/>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7" name="Google Shape;557;p80"/>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8" name="Google Shape;558;p80"/>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3"/>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5400">
                <a:solidFill>
                  <a:srgbClr val="E36C09"/>
                </a:solidFill>
                <a:latin typeface="Calibri"/>
                <a:ea typeface="Calibri"/>
                <a:cs typeface="Calibri"/>
                <a:sym typeface="Calibri"/>
              </a:rPr>
              <a:t>Welcome!</a:t>
            </a:r>
            <a:endParaRPr/>
          </a:p>
        </p:txBody>
      </p:sp>
      <p:cxnSp>
        <p:nvCxnSpPr>
          <p:cNvPr id="302" name="Google Shape;302;p6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303" name="Google Shape;303;p63"/>
          <p:cNvGrpSpPr/>
          <p:nvPr/>
        </p:nvGrpSpPr>
        <p:grpSpPr>
          <a:xfrm>
            <a:off x="-3069403" y="692593"/>
            <a:ext cx="10635148" cy="5472816"/>
            <a:chOff x="-4593403" y="-704407"/>
            <a:chExt cx="10635148" cy="5472816"/>
          </a:xfrm>
        </p:grpSpPr>
        <p:sp>
          <p:nvSpPr>
            <p:cNvPr id="304" name="Google Shape;304;p63"/>
            <p:cNvSpPr/>
            <p:nvPr/>
          </p:nvSpPr>
          <p:spPr>
            <a:xfrm>
              <a:off x="-4593403" y="-704407"/>
              <a:ext cx="5472816" cy="5472816"/>
            </a:xfrm>
            <a:prstGeom prst="blockArc">
              <a:avLst>
                <a:gd fmla="val 18900000" name="adj1"/>
                <a:gd fmla="val 2700000" name="adj2"/>
                <a:gd fmla="val 395" name="adj3"/>
              </a:avLst>
            </a:prstGeom>
            <a:noFill/>
            <a:ln cap="flat" cmpd="sng" w="25400">
              <a:solidFill>
                <a:srgbClr val="3B64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3"/>
            <p:cNvSpPr/>
            <p:nvPr/>
          </p:nvSpPr>
          <p:spPr>
            <a:xfrm>
              <a:off x="285089" y="184749"/>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3"/>
            <p:cNvSpPr txBox="1"/>
            <p:nvPr/>
          </p:nvSpPr>
          <p:spPr>
            <a:xfrm>
              <a:off x="285089" y="184749"/>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Logistics (Breaks, Facilities, Lunch, etc.)</a:t>
              </a:r>
              <a:endParaRPr/>
            </a:p>
          </p:txBody>
        </p:sp>
        <p:sp>
          <p:nvSpPr>
            <p:cNvPr id="307" name="Google Shape;307;p63"/>
            <p:cNvSpPr/>
            <p:nvPr/>
          </p:nvSpPr>
          <p:spPr>
            <a:xfrm>
              <a:off x="54254" y="13858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3"/>
            <p:cNvSpPr/>
            <p:nvPr/>
          </p:nvSpPr>
          <p:spPr>
            <a:xfrm>
              <a:off x="619556" y="739079"/>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3"/>
            <p:cNvSpPr txBox="1"/>
            <p:nvPr/>
          </p:nvSpPr>
          <p:spPr>
            <a:xfrm>
              <a:off x="619556" y="739079"/>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Introductions – Who’s Who?</a:t>
              </a:r>
              <a:endParaRPr/>
            </a:p>
          </p:txBody>
        </p:sp>
        <p:sp>
          <p:nvSpPr>
            <p:cNvPr id="310" name="Google Shape;310;p63"/>
            <p:cNvSpPr/>
            <p:nvPr/>
          </p:nvSpPr>
          <p:spPr>
            <a:xfrm>
              <a:off x="388721" y="69291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3"/>
            <p:cNvSpPr/>
            <p:nvPr/>
          </p:nvSpPr>
          <p:spPr>
            <a:xfrm>
              <a:off x="802843" y="1293002"/>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3"/>
            <p:cNvSpPr txBox="1"/>
            <p:nvPr/>
          </p:nvSpPr>
          <p:spPr>
            <a:xfrm>
              <a:off x="802843" y="1293002"/>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Rules of Engagement &amp; Expectancies </a:t>
              </a:r>
              <a:endParaRPr/>
            </a:p>
          </p:txBody>
        </p:sp>
        <p:sp>
          <p:nvSpPr>
            <p:cNvPr id="313" name="Google Shape;313;p63"/>
            <p:cNvSpPr/>
            <p:nvPr/>
          </p:nvSpPr>
          <p:spPr>
            <a:xfrm>
              <a:off x="572007" y="1246835"/>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3"/>
            <p:cNvSpPr/>
            <p:nvPr/>
          </p:nvSpPr>
          <p:spPr>
            <a:xfrm>
              <a:off x="861364" y="1847331"/>
              <a:ext cx="5180380"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3"/>
            <p:cNvSpPr txBox="1"/>
            <p:nvPr/>
          </p:nvSpPr>
          <p:spPr>
            <a:xfrm>
              <a:off x="861364" y="1847331"/>
              <a:ext cx="5180380"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is your Name and Role/Job Function?</a:t>
              </a:r>
              <a:endParaRPr/>
            </a:p>
          </p:txBody>
        </p:sp>
        <p:sp>
          <p:nvSpPr>
            <p:cNvPr id="316" name="Google Shape;316;p63"/>
            <p:cNvSpPr/>
            <p:nvPr/>
          </p:nvSpPr>
          <p:spPr>
            <a:xfrm>
              <a:off x="630529" y="180116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3"/>
            <p:cNvSpPr/>
            <p:nvPr/>
          </p:nvSpPr>
          <p:spPr>
            <a:xfrm>
              <a:off x="802843" y="2401661"/>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3"/>
            <p:cNvSpPr txBox="1"/>
            <p:nvPr/>
          </p:nvSpPr>
          <p:spPr>
            <a:xfrm>
              <a:off x="802843" y="2401661"/>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How are you currently using Ansible?</a:t>
              </a:r>
              <a:endParaRPr/>
            </a:p>
          </p:txBody>
        </p:sp>
        <p:sp>
          <p:nvSpPr>
            <p:cNvPr id="319" name="Google Shape;319;p63"/>
            <p:cNvSpPr/>
            <p:nvPr/>
          </p:nvSpPr>
          <p:spPr>
            <a:xfrm>
              <a:off x="572007" y="235549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3"/>
            <p:cNvSpPr/>
            <p:nvPr/>
          </p:nvSpPr>
          <p:spPr>
            <a:xfrm>
              <a:off x="619556" y="2955584"/>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3"/>
            <p:cNvSpPr txBox="1"/>
            <p:nvPr/>
          </p:nvSpPr>
          <p:spPr>
            <a:xfrm>
              <a:off x="619556" y="2955584"/>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are your short term and long term Ansible goals?</a:t>
              </a:r>
              <a:endParaRPr/>
            </a:p>
          </p:txBody>
        </p:sp>
        <p:sp>
          <p:nvSpPr>
            <p:cNvPr id="322" name="Google Shape;322;p63"/>
            <p:cNvSpPr/>
            <p:nvPr/>
          </p:nvSpPr>
          <p:spPr>
            <a:xfrm>
              <a:off x="388721" y="290941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3"/>
            <p:cNvSpPr/>
            <p:nvPr/>
          </p:nvSpPr>
          <p:spPr>
            <a:xfrm>
              <a:off x="285089" y="3509914"/>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3"/>
            <p:cNvSpPr txBox="1"/>
            <p:nvPr/>
          </p:nvSpPr>
          <p:spPr>
            <a:xfrm>
              <a:off x="285089" y="3509914"/>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What’s on your Ansible “To-Do” list for this class?</a:t>
              </a:r>
              <a:endParaRPr/>
            </a:p>
          </p:txBody>
        </p:sp>
        <p:sp>
          <p:nvSpPr>
            <p:cNvPr id="325" name="Google Shape;325;p63"/>
            <p:cNvSpPr/>
            <p:nvPr/>
          </p:nvSpPr>
          <p:spPr>
            <a:xfrm>
              <a:off x="54254" y="346374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0" y="37113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Why do we need configuration management?</a:t>
            </a:r>
            <a:endParaRPr/>
          </a:p>
        </p:txBody>
      </p:sp>
      <p:cxnSp>
        <p:nvCxnSpPr>
          <p:cNvPr id="565" name="Google Shape;565;p81"/>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i.imgur.com/YAx3r0M.jpg" id="566" name="Google Shape;566;p81" title="Image: messy servers with ridiculously tangled spaghetti cables"/>
          <p:cNvPicPr preferRelativeResize="0"/>
          <p:nvPr/>
        </p:nvPicPr>
        <p:blipFill rotWithShape="1">
          <a:blip r:embed="rId3">
            <a:alphaModFix/>
          </a:blip>
          <a:srcRect b="0" l="0" r="0" t="0"/>
          <a:stretch/>
        </p:blipFill>
        <p:spPr>
          <a:xfrm>
            <a:off x="1219200" y="1975866"/>
            <a:ext cx="6781800" cy="381533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457200" y="28069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Question:</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How do </a:t>
            </a:r>
            <a:r>
              <a:rPr b="1" i="0" lang="en-US" sz="4000" u="sng" cap="none" strike="noStrike">
                <a:solidFill>
                  <a:srgbClr val="E36C09"/>
                </a:solidFill>
                <a:latin typeface="Calibri"/>
                <a:ea typeface="Calibri"/>
                <a:cs typeface="Calibri"/>
                <a:sym typeface="Calibri"/>
              </a:rPr>
              <a:t>you</a:t>
            </a:r>
            <a:r>
              <a:rPr b="1" i="0" lang="en-US" sz="4000" u="none" cap="none" strike="noStrike">
                <a:solidFill>
                  <a:srgbClr val="E36C09"/>
                </a:solidFill>
                <a:latin typeface="Calibri"/>
                <a:ea typeface="Calibri"/>
                <a:cs typeface="Calibri"/>
                <a:sym typeface="Calibri"/>
              </a:rPr>
              <a:t> provision a new server?</a:t>
            </a:r>
            <a:endParaRPr/>
          </a:p>
        </p:txBody>
      </p:sp>
      <p:sp>
        <p:nvSpPr>
          <p:cNvPr id="572" name="Google Shape;572;p82"/>
          <p:cNvSpPr txBox="1"/>
          <p:nvPr>
            <p:ph idx="1" type="body"/>
          </p:nvPr>
        </p:nvSpPr>
        <p:spPr>
          <a:xfrm>
            <a:off x="5410200" y="1981200"/>
            <a:ext cx="2895600" cy="37941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Do you follow some documented instructions?</a:t>
            </a:r>
            <a:endParaRPr/>
          </a:p>
          <a:p>
            <a:pPr indent="0" lvl="0" marL="0" marR="0" rtl="0" algn="l">
              <a:spcBef>
                <a:spcPts val="22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What is the current process you have in place?</a:t>
            </a:r>
            <a:endParaRPr/>
          </a:p>
        </p:txBody>
      </p:sp>
      <p:cxnSp>
        <p:nvCxnSpPr>
          <p:cNvPr id="573" name="Google Shape;573;p82"/>
          <p:cNvCxnSpPr/>
          <p:nvPr/>
        </p:nvCxnSpPr>
        <p:spPr>
          <a:xfrm>
            <a:off x="457200" y="1600200"/>
            <a:ext cx="8077200" cy="0"/>
          </a:xfrm>
          <a:prstGeom prst="straightConnector1">
            <a:avLst/>
          </a:prstGeom>
          <a:noFill/>
          <a:ln cap="flat" cmpd="sng" w="38100">
            <a:solidFill>
              <a:srgbClr val="BFBFBF"/>
            </a:solidFill>
            <a:prstDash val="solid"/>
            <a:round/>
            <a:headEnd len="sm" w="sm" type="none"/>
            <a:tailEnd len="sm" w="sm" type="none"/>
          </a:ln>
        </p:spPr>
      </p:cxnSp>
      <p:pic>
        <p:nvPicPr>
          <p:cNvPr id="574" name="Google Shape;574;p82" title="Hummingbird origami instructions"/>
          <p:cNvPicPr preferRelativeResize="0"/>
          <p:nvPr/>
        </p:nvPicPr>
        <p:blipFill rotWithShape="1">
          <a:blip r:embed="rId3">
            <a:alphaModFix/>
          </a:blip>
          <a:srcRect b="0" l="0" r="0" t="0"/>
          <a:stretch/>
        </p:blipFill>
        <p:spPr>
          <a:xfrm>
            <a:off x="838200" y="2209800"/>
            <a:ext cx="3487419" cy="31293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3"/>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Manual changes to servers, or any infrastructure, involves…</a:t>
            </a:r>
            <a:endParaRPr/>
          </a:p>
        </p:txBody>
      </p:sp>
      <p:cxnSp>
        <p:nvCxnSpPr>
          <p:cNvPr id="580" name="Google Shape;580;p83"/>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sp>
        <p:nvSpPr>
          <p:cNvPr id="581" name="Google Shape;581;p83"/>
          <p:cNvSpPr txBox="1"/>
          <p:nvPr/>
        </p:nvSpPr>
        <p:spPr>
          <a:xfrm>
            <a:off x="2209800" y="1752600"/>
            <a:ext cx="44196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PEOPLE</a:t>
            </a:r>
            <a:endParaRPr b="1" sz="3600">
              <a:solidFill>
                <a:schemeClr val="dk1"/>
              </a:solidFill>
              <a:latin typeface="Calibri"/>
              <a:ea typeface="Calibri"/>
              <a:cs typeface="Calibri"/>
              <a:sym typeface="Calibri"/>
            </a:endParaRPr>
          </a:p>
        </p:txBody>
      </p:sp>
      <p:pic>
        <p:nvPicPr>
          <p:cNvPr id="582" name="Google Shape;582;p83" title="Road sign - oops"/>
          <p:cNvPicPr preferRelativeResize="0"/>
          <p:nvPr/>
        </p:nvPicPr>
        <p:blipFill rotWithShape="1">
          <a:blip r:embed="rId3">
            <a:alphaModFix/>
          </a:blip>
          <a:srcRect b="0" l="0" r="0" t="0"/>
          <a:stretch/>
        </p:blipFill>
        <p:spPr>
          <a:xfrm>
            <a:off x="1371600" y="3165806"/>
            <a:ext cx="2160240" cy="133131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3" name="Google Shape;583;p83"/>
          <p:cNvSpPr txBox="1"/>
          <p:nvPr/>
        </p:nvSpPr>
        <p:spPr>
          <a:xfrm>
            <a:off x="1272183" y="4689806"/>
            <a:ext cx="235907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Terrible at doing things repeatably...</a:t>
            </a:r>
            <a:endParaRPr/>
          </a:p>
        </p:txBody>
      </p:sp>
      <p:pic>
        <p:nvPicPr>
          <p:cNvPr id="584" name="Google Shape;584;p83" title="Road sign - slow"/>
          <p:cNvPicPr preferRelativeResize="0"/>
          <p:nvPr/>
        </p:nvPicPr>
        <p:blipFill rotWithShape="1">
          <a:blip r:embed="rId4">
            <a:alphaModFix/>
          </a:blip>
          <a:srcRect b="0" l="0" r="0" t="0"/>
          <a:stretch/>
        </p:blipFill>
        <p:spPr>
          <a:xfrm>
            <a:off x="5664672" y="3165806"/>
            <a:ext cx="2088231" cy="138751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5" name="Google Shape;585;p83"/>
          <p:cNvSpPr txBox="1"/>
          <p:nvPr/>
        </p:nvSpPr>
        <p:spPr>
          <a:xfrm>
            <a:off x="5710783" y="4689806"/>
            <a:ext cx="235907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Slow at doing things compared to machines...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Vs. Other CM Tools: Strengths</a:t>
            </a:r>
            <a:endParaRPr/>
          </a:p>
        </p:txBody>
      </p:sp>
      <p:cxnSp>
        <p:nvCxnSpPr>
          <p:cNvPr id="592" name="Google Shape;592;p84"/>
          <p:cNvCxnSpPr/>
          <p:nvPr/>
        </p:nvCxnSpPr>
        <p:spPr>
          <a:xfrm>
            <a:off x="6096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593" name="Google Shape;593;p8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Remarkably simple</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Agentless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Secure ( SSH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YAML (Playbooks)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Written in Python</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Ansible Galaxy &amp; Ansible Tower</a:t>
            </a:r>
            <a:endParaRPr/>
          </a:p>
        </p:txBody>
      </p:sp>
      <p:sp>
        <p:nvSpPr>
          <p:cNvPr id="594" name="Google Shape;594;p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https://www.intigua.com/blog/puppet-vs.-chef-vs.-ansible-vs.-saltstack</a:t>
            </a:r>
            <a:r>
              <a:rPr b="1" lang="en-US" sz="1100"/>
              <a:t> </a:t>
            </a:r>
            <a:endParaRPr b="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480237" y="-47847"/>
            <a:ext cx="8229600" cy="857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50" u="none" cap="none" strike="noStrike">
                <a:solidFill>
                  <a:srgbClr val="E36C09"/>
                </a:solidFill>
                <a:latin typeface="Calibri"/>
                <a:ea typeface="Calibri"/>
                <a:cs typeface="Calibri"/>
                <a:sym typeface="Calibri"/>
              </a:rPr>
              <a:t>Ansible Vs. Other CM Tools: Weaknesses</a:t>
            </a:r>
            <a:endParaRPr/>
          </a:p>
        </p:txBody>
      </p:sp>
      <p:sp>
        <p:nvSpPr>
          <p:cNvPr id="601" name="Google Shape;601;p85"/>
          <p:cNvSpPr txBox="1"/>
          <p:nvPr>
            <p:ph idx="1" type="body"/>
          </p:nvPr>
        </p:nvSpPr>
        <p:spPr>
          <a:xfrm>
            <a:off x="593297" y="838200"/>
            <a:ext cx="8444100" cy="541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No comprehensive GUI integrated by default. Alternative solutions are needed if a GUI is desired, such as Ansible Tower, Rundeck, or The Foreman. </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Currently, only minimal support/compatibility for Windows, as the Ansible Controller, however this is one area where Ansible developers are focusing their efforts.</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Documentation supporting Ansible still leaves something to be desired. Especially for more complex configurations beyond novice to intermediate levels.</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lang="en-US" sz="2600"/>
              <a:t>Best Practices - Directory Layout</a:t>
            </a:r>
            <a:endParaRPr b="1" sz="2600"/>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p:txBody>
      </p:sp>
      <p:cxnSp>
        <p:nvCxnSpPr>
          <p:cNvPr id="602" name="Google Shape;602;p85"/>
          <p:cNvCxnSpPr/>
          <p:nvPr/>
        </p:nvCxnSpPr>
        <p:spPr>
          <a:xfrm>
            <a:off x="519223" y="776178"/>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Key Term: Idempotence</a:t>
            </a:r>
            <a:endParaRPr/>
          </a:p>
        </p:txBody>
      </p:sp>
      <p:sp>
        <p:nvSpPr>
          <p:cNvPr id="608" name="Google Shape;608;p86"/>
          <p:cNvSpPr txBox="1"/>
          <p:nvPr>
            <p:ph idx="1" type="body"/>
          </p:nvPr>
        </p:nvSpPr>
        <p:spPr>
          <a:xfrm>
            <a:off x="457200" y="2514600"/>
            <a:ext cx="8529638" cy="335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When an action taken has the intended, and identical outcome, regardless of the number of times the action is taken, the result remains the same. </a:t>
            </a:r>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Idempotence = Consistency + Predictability + Reliability </a:t>
            </a:r>
            <a:endParaRPr/>
          </a:p>
        </p:txBody>
      </p:sp>
      <p:cxnSp>
        <p:nvCxnSpPr>
          <p:cNvPr id="609" name="Google Shape;609;p8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7"/>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Managing environments consistently</a:t>
            </a:r>
            <a:endParaRPr/>
          </a:p>
        </p:txBody>
      </p:sp>
      <p:cxnSp>
        <p:nvCxnSpPr>
          <p:cNvPr id="616" name="Google Shape;616;p87"/>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617" name="Google Shape;617;p87"/>
          <p:cNvGrpSpPr/>
          <p:nvPr/>
        </p:nvGrpSpPr>
        <p:grpSpPr>
          <a:xfrm>
            <a:off x="5257919" y="2743200"/>
            <a:ext cx="2590562" cy="2677307"/>
            <a:chOff x="5257919" y="2743200"/>
            <a:chExt cx="2590562" cy="2677307"/>
          </a:xfrm>
        </p:grpSpPr>
        <p:pic>
          <p:nvPicPr>
            <p:cNvPr descr="SQL standalone &amp; pairs" id="618" name="Google Shape;618;p87"/>
            <p:cNvPicPr preferRelativeResize="0"/>
            <p:nvPr/>
          </p:nvPicPr>
          <p:blipFill rotWithShape="1">
            <a:blip r:embed="rId3">
              <a:alphaModFix/>
            </a:blip>
            <a:srcRect b="38417" l="4872" r="87961" t="33513"/>
            <a:stretch/>
          </p:blipFill>
          <p:spPr>
            <a:xfrm>
              <a:off x="5257919" y="2743200"/>
              <a:ext cx="838081" cy="1416210"/>
            </a:xfrm>
            <a:prstGeom prst="rect">
              <a:avLst/>
            </a:prstGeom>
            <a:noFill/>
            <a:ln>
              <a:noFill/>
            </a:ln>
          </p:spPr>
        </p:pic>
        <p:pic>
          <p:nvPicPr>
            <p:cNvPr descr="SQL standalone &amp; pairs" id="619" name="Google Shape;619;p87"/>
            <p:cNvPicPr preferRelativeResize="0"/>
            <p:nvPr/>
          </p:nvPicPr>
          <p:blipFill rotWithShape="1">
            <a:blip r:embed="rId3">
              <a:alphaModFix/>
            </a:blip>
            <a:srcRect b="38417" l="4872" r="87961" t="33513"/>
            <a:stretch/>
          </p:blipFill>
          <p:spPr>
            <a:xfrm>
              <a:off x="5508273" y="2743200"/>
              <a:ext cx="838081" cy="1416210"/>
            </a:xfrm>
            <a:prstGeom prst="rect">
              <a:avLst/>
            </a:prstGeom>
            <a:noFill/>
            <a:ln>
              <a:noFill/>
            </a:ln>
          </p:spPr>
        </p:pic>
        <p:pic>
          <p:nvPicPr>
            <p:cNvPr descr="SQL standalone &amp; pairs" id="620" name="Google Shape;620;p87"/>
            <p:cNvPicPr preferRelativeResize="0"/>
            <p:nvPr/>
          </p:nvPicPr>
          <p:blipFill rotWithShape="1">
            <a:blip r:embed="rId3">
              <a:alphaModFix/>
            </a:blip>
            <a:srcRect b="38417" l="4872" r="87961" t="33513"/>
            <a:stretch/>
          </p:blipFill>
          <p:spPr>
            <a:xfrm>
              <a:off x="5758627" y="2743200"/>
              <a:ext cx="838081" cy="1416210"/>
            </a:xfrm>
            <a:prstGeom prst="rect">
              <a:avLst/>
            </a:prstGeom>
            <a:noFill/>
            <a:ln>
              <a:noFill/>
            </a:ln>
          </p:spPr>
        </p:pic>
        <p:pic>
          <p:nvPicPr>
            <p:cNvPr descr="SQL standalone &amp; pairs" id="621" name="Google Shape;621;p87"/>
            <p:cNvPicPr preferRelativeResize="0"/>
            <p:nvPr/>
          </p:nvPicPr>
          <p:blipFill rotWithShape="1">
            <a:blip r:embed="rId3">
              <a:alphaModFix/>
            </a:blip>
            <a:srcRect b="38417" l="4872" r="87961" t="33513"/>
            <a:stretch/>
          </p:blipFill>
          <p:spPr>
            <a:xfrm>
              <a:off x="6008981" y="2743200"/>
              <a:ext cx="838081" cy="1416210"/>
            </a:xfrm>
            <a:prstGeom prst="rect">
              <a:avLst/>
            </a:prstGeom>
            <a:noFill/>
            <a:ln>
              <a:noFill/>
            </a:ln>
          </p:spPr>
        </p:pic>
        <p:pic>
          <p:nvPicPr>
            <p:cNvPr descr="SQL standalone &amp; pairs" id="622" name="Google Shape;622;p87"/>
            <p:cNvPicPr preferRelativeResize="0"/>
            <p:nvPr/>
          </p:nvPicPr>
          <p:blipFill rotWithShape="1">
            <a:blip r:embed="rId3">
              <a:alphaModFix/>
            </a:blip>
            <a:srcRect b="38417" l="4872" r="87961" t="33513"/>
            <a:stretch/>
          </p:blipFill>
          <p:spPr>
            <a:xfrm>
              <a:off x="6259335" y="2747537"/>
              <a:ext cx="838081" cy="1416210"/>
            </a:xfrm>
            <a:prstGeom prst="rect">
              <a:avLst/>
            </a:prstGeom>
            <a:noFill/>
            <a:ln>
              <a:noFill/>
            </a:ln>
          </p:spPr>
        </p:pic>
        <p:pic>
          <p:nvPicPr>
            <p:cNvPr descr="SQL standalone &amp; pairs" id="623" name="Google Shape;623;p87"/>
            <p:cNvPicPr preferRelativeResize="0"/>
            <p:nvPr/>
          </p:nvPicPr>
          <p:blipFill rotWithShape="1">
            <a:blip r:embed="rId3">
              <a:alphaModFix/>
            </a:blip>
            <a:srcRect b="38417" l="4872" r="87961" t="33513"/>
            <a:stretch/>
          </p:blipFill>
          <p:spPr>
            <a:xfrm>
              <a:off x="6509689" y="2747537"/>
              <a:ext cx="838081" cy="1416210"/>
            </a:xfrm>
            <a:prstGeom prst="rect">
              <a:avLst/>
            </a:prstGeom>
            <a:noFill/>
            <a:ln>
              <a:noFill/>
            </a:ln>
          </p:spPr>
        </p:pic>
        <p:pic>
          <p:nvPicPr>
            <p:cNvPr descr="SQL standalone &amp; pairs" id="624" name="Google Shape;624;p87"/>
            <p:cNvPicPr preferRelativeResize="0"/>
            <p:nvPr/>
          </p:nvPicPr>
          <p:blipFill rotWithShape="1">
            <a:blip r:embed="rId3">
              <a:alphaModFix/>
            </a:blip>
            <a:srcRect b="38417" l="4872" r="87961" t="33513"/>
            <a:stretch/>
          </p:blipFill>
          <p:spPr>
            <a:xfrm>
              <a:off x="6760043" y="2747537"/>
              <a:ext cx="838081" cy="1416210"/>
            </a:xfrm>
            <a:prstGeom prst="rect">
              <a:avLst/>
            </a:prstGeom>
            <a:noFill/>
            <a:ln>
              <a:noFill/>
            </a:ln>
          </p:spPr>
        </p:pic>
        <p:pic>
          <p:nvPicPr>
            <p:cNvPr descr="SQL standalone &amp; pairs" id="625" name="Google Shape;625;p87"/>
            <p:cNvPicPr preferRelativeResize="0"/>
            <p:nvPr/>
          </p:nvPicPr>
          <p:blipFill rotWithShape="1">
            <a:blip r:embed="rId3">
              <a:alphaModFix/>
            </a:blip>
            <a:srcRect b="38417" l="4872" r="87961" t="33513"/>
            <a:stretch/>
          </p:blipFill>
          <p:spPr>
            <a:xfrm>
              <a:off x="7010400" y="2747537"/>
              <a:ext cx="838081" cy="1416210"/>
            </a:xfrm>
            <a:prstGeom prst="rect">
              <a:avLst/>
            </a:prstGeom>
            <a:noFill/>
            <a:ln>
              <a:noFill/>
            </a:ln>
          </p:spPr>
        </p:pic>
        <p:sp>
          <p:nvSpPr>
            <p:cNvPr id="626" name="Google Shape;626;p87"/>
            <p:cNvSpPr/>
            <p:nvPr/>
          </p:nvSpPr>
          <p:spPr>
            <a:xfrm>
              <a:off x="5676959" y="4267200"/>
              <a:ext cx="1589143" cy="1153307"/>
            </a:xfrm>
            <a:prstGeom prst="smileyFace">
              <a:avLst>
                <a:gd fmla="val 4653" name="adj"/>
              </a:avLst>
            </a:prstGeom>
            <a:solidFill>
              <a:srgbClr val="C2D59B"/>
            </a:solidFill>
            <a:ln cap="flat" cmpd="sng" w="38100">
              <a:solidFill>
                <a:srgbClr val="4F612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27" name="Google Shape;627;p87"/>
          <p:cNvGrpSpPr/>
          <p:nvPr/>
        </p:nvGrpSpPr>
        <p:grpSpPr>
          <a:xfrm>
            <a:off x="557689" y="2165604"/>
            <a:ext cx="3235560" cy="3254903"/>
            <a:chOff x="191253" y="2051645"/>
            <a:chExt cx="3235560" cy="3254903"/>
          </a:xfrm>
        </p:grpSpPr>
        <p:pic>
          <p:nvPicPr>
            <p:cNvPr id="628" name="Google Shape;628;p87"/>
            <p:cNvPicPr preferRelativeResize="0"/>
            <p:nvPr/>
          </p:nvPicPr>
          <p:blipFill rotWithShape="1">
            <a:blip r:embed="rId4">
              <a:alphaModFix/>
            </a:blip>
            <a:srcRect b="0" l="0" r="0" t="0"/>
            <a:stretch/>
          </p:blipFill>
          <p:spPr>
            <a:xfrm rot="-2024789">
              <a:off x="477256" y="2666701"/>
              <a:ext cx="1477963" cy="1477963"/>
            </a:xfrm>
            <a:prstGeom prst="rect">
              <a:avLst/>
            </a:prstGeom>
            <a:noFill/>
            <a:ln>
              <a:noFill/>
            </a:ln>
          </p:spPr>
        </p:pic>
        <p:pic>
          <p:nvPicPr>
            <p:cNvPr id="629" name="Google Shape;629;p87"/>
            <p:cNvPicPr preferRelativeResize="0"/>
            <p:nvPr/>
          </p:nvPicPr>
          <p:blipFill rotWithShape="1">
            <a:blip r:embed="rId4">
              <a:alphaModFix/>
            </a:blip>
            <a:srcRect b="0" l="0" r="0" t="0"/>
            <a:stretch/>
          </p:blipFill>
          <p:spPr>
            <a:xfrm rot="1759786">
              <a:off x="1681597" y="2318898"/>
              <a:ext cx="1477963" cy="1477963"/>
            </a:xfrm>
            <a:prstGeom prst="rect">
              <a:avLst/>
            </a:prstGeom>
            <a:noFill/>
            <a:ln>
              <a:noFill/>
            </a:ln>
          </p:spPr>
        </p:pic>
        <p:sp>
          <p:nvSpPr>
            <p:cNvPr id="630" name="Google Shape;630;p87"/>
            <p:cNvSpPr/>
            <p:nvPr/>
          </p:nvSpPr>
          <p:spPr>
            <a:xfrm>
              <a:off x="956300" y="4153241"/>
              <a:ext cx="1589143" cy="1153307"/>
            </a:xfrm>
            <a:prstGeom prst="smileyFace">
              <a:avLst>
                <a:gd fmla="val -4653" name="adj"/>
              </a:avLst>
            </a:prstGeom>
            <a:solidFill>
              <a:srgbClr val="D99593"/>
            </a:solidFill>
            <a:ln cap="flat" cmpd="sng" w="38100">
              <a:solidFill>
                <a:srgbClr val="63242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31" name="Google Shape;631;p87"/>
          <p:cNvSpPr/>
          <p:nvPr/>
        </p:nvSpPr>
        <p:spPr>
          <a:xfrm>
            <a:off x="304800" y="2362201"/>
            <a:ext cx="8534400" cy="3581400"/>
          </a:xfrm>
          <a:prstGeom prst="roundRect">
            <a:avLst>
              <a:gd fmla="val 16667" name="adj"/>
            </a:avLst>
          </a:prstGeom>
          <a:noFill/>
          <a:ln cap="flat" cmpd="sng" w="57150">
            <a:solidFill>
              <a:srgbClr val="1736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32" name="Google Shape;632;p87"/>
          <p:cNvCxnSpPr>
            <a:stCxn id="631" idx="0"/>
            <a:endCxn id="631" idx="2"/>
          </p:cNvCxnSpPr>
          <p:nvPr/>
        </p:nvCxnSpPr>
        <p:spPr>
          <a:xfrm>
            <a:off x="4572000" y="2362201"/>
            <a:ext cx="0" cy="3581400"/>
          </a:xfrm>
          <a:prstGeom prst="straightConnector1">
            <a:avLst/>
          </a:prstGeom>
          <a:noFill/>
          <a:ln cap="flat" cmpd="sng" w="76200">
            <a:solidFill>
              <a:srgbClr val="17365D"/>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Additional Resources &amp; Materials: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Course Supplemental Text</a:t>
            </a:r>
            <a:endParaRPr/>
          </a:p>
        </p:txBody>
      </p:sp>
      <p:sp>
        <p:nvSpPr>
          <p:cNvPr id="638" name="Google Shape;638;p88"/>
          <p:cNvSpPr txBox="1"/>
          <p:nvPr>
            <p:ph idx="1" type="body"/>
          </p:nvPr>
        </p:nvSpPr>
        <p:spPr>
          <a:xfrm>
            <a:off x="3124200" y="1447800"/>
            <a:ext cx="5700532" cy="434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The course includes the O’Reilly reference: “</a:t>
            </a:r>
            <a:r>
              <a:rPr b="1" i="1" lang="en-US" sz="2200" u="none" cap="none" strike="noStrike">
                <a:solidFill>
                  <a:schemeClr val="dk1"/>
                </a:solidFill>
                <a:latin typeface="Calibri"/>
                <a:ea typeface="Calibri"/>
                <a:cs typeface="Calibri"/>
                <a:sym typeface="Calibri"/>
              </a:rPr>
              <a:t>Ansible: Up and Running.” </a:t>
            </a:r>
            <a:endParaRPr/>
          </a:p>
          <a:p>
            <a:pPr indent="0" lvl="0" marL="0" marR="0" rtl="0" algn="l">
              <a:spcBef>
                <a:spcPts val="440"/>
              </a:spcBef>
              <a:spcAft>
                <a:spcPts val="0"/>
              </a:spcAft>
              <a:buClr>
                <a:schemeClr val="dk1"/>
              </a:buClr>
              <a:buSzPts val="2200"/>
              <a:buFont typeface="Calibri"/>
              <a:buNone/>
            </a:pPr>
            <a:r>
              <a:t/>
            </a:r>
            <a:endParaRPr b="0" i="1" sz="22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While we do not rely heavily on this book during the class, the text will provide you with a reference you can use after class as you begin to apply the practices you learn here in greater detail. </a:t>
            </a:r>
            <a:endParaRPr/>
          </a:p>
          <a:p>
            <a:pPr indent="0" lvl="0" marL="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we progress through the courseware, we will occasionally reference topics in this text, and other resources for either further reading, or to give you a place to refresh your memory after the course. </a:t>
            </a:r>
            <a:r>
              <a:rPr b="0" i="1"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descr="http://i73.fastpic.ru/big/2015/1225/e8/e328faf0c27218b961c41b183d546ee8.jpg" id="639" name="Google Shape;639;p88" title="image: Ansible, Up and Running book cover"/>
          <p:cNvPicPr preferRelativeResize="0"/>
          <p:nvPr/>
        </p:nvPicPr>
        <p:blipFill rotWithShape="1">
          <a:blip r:embed="rId3">
            <a:alphaModFix/>
          </a:blip>
          <a:srcRect b="0" l="0" r="0" t="0"/>
          <a:stretch/>
        </p:blipFill>
        <p:spPr>
          <a:xfrm>
            <a:off x="457200" y="1996058"/>
            <a:ext cx="2362200" cy="3094483"/>
          </a:xfrm>
          <a:prstGeom prst="rect">
            <a:avLst/>
          </a:prstGeom>
          <a:noFill/>
          <a:ln>
            <a:noFill/>
          </a:ln>
          <a:effectLst>
            <a:outerShdw blurRad="292100" rotWithShape="0" algn="tl" dir="2700000" dist="139700">
              <a:srgbClr val="333333">
                <a:alpha val="64705"/>
              </a:srgbClr>
            </a:outerShdw>
          </a:effectLst>
        </p:spPr>
      </p:pic>
      <p:cxnSp>
        <p:nvCxnSpPr>
          <p:cNvPr id="640" name="Google Shape;640;p88"/>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9"/>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Second Step: Getting Started with Ansible:</a:t>
            </a:r>
            <a:endParaRPr/>
          </a:p>
        </p:txBody>
      </p:sp>
      <p:cxnSp>
        <p:nvCxnSpPr>
          <p:cNvPr id="646" name="Google Shape;646;p89"/>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647" name="Google Shape;647;p89"/>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2: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648" name="Google Shape;648;p89"/>
          <p:cNvSpPr txBox="1"/>
          <p:nvPr/>
        </p:nvSpPr>
        <p:spPr>
          <a:xfrm>
            <a:off x="400291" y="16002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Terminology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Dependencies/Constraints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Components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Ansible Environment</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Best Practices</a:t>
            </a:r>
            <a:endParaRPr/>
          </a:p>
        </p:txBody>
      </p:sp>
      <p:sp>
        <p:nvSpPr>
          <p:cNvPr id="649" name="Google Shape;649;p89"/>
          <p:cNvSpPr txBox="1"/>
          <p:nvPr/>
        </p:nvSpPr>
        <p:spPr>
          <a:xfrm>
            <a:off x="5105400" y="1447800"/>
            <a:ext cx="3638308" cy="4572000"/>
          </a:xfrm>
          <a:prstGeom prst="rect">
            <a:avLst/>
          </a:prstGeom>
          <a:noFill/>
          <a:ln>
            <a:noFill/>
          </a:ln>
        </p:spPr>
        <p:txBody>
          <a:bodyPr anchorCtr="0" anchor="t" bIns="45700" lIns="91425" spcFirstLastPara="1" rIns="91425" wrap="square" tIns="45700">
            <a:noAutofit/>
          </a:bodyPr>
          <a:lstStyle/>
          <a:p>
            <a:pPr indent="-107950" lvl="1" marL="742950" marR="0" rtl="0" algn="l">
              <a:lnSpc>
                <a:spcPct val="15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YAML Fundamentals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YAML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YAML in Use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Authentication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Authenticating with SSH Keys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Vagrant Basics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0"/>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55" name="Google Shape;655;p90"/>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56" name="Google Shape;656;p90"/>
          <p:cNvGraphicFramePr/>
          <p:nvPr/>
        </p:nvGraphicFramePr>
        <p:xfrm>
          <a:off x="471348" y="1981200"/>
          <a:ext cx="3000000" cy="3000000"/>
        </p:xfrm>
        <a:graphic>
          <a:graphicData uri="http://schemas.openxmlformats.org/drawingml/2006/table">
            <a:tbl>
              <a:tblPr>
                <a:noFill/>
                <a:tableStyleId>{62626657-5475-4D98-9EA7-1079A2BFD8C1}</a:tableStyleId>
              </a:tblPr>
              <a:tblGrid>
                <a:gridCol w="2806700"/>
                <a:gridCol w="5637350"/>
              </a:tblGrid>
              <a:tr h="619975">
                <a:tc>
                  <a:txBody>
                    <a:bodyPr>
                      <a:noAutofit/>
                    </a:bodyPr>
                    <a:lstStyle/>
                    <a:p>
                      <a:pPr indent="0" lvl="0" marL="0" marR="0" rtl="0" algn="l">
                        <a:spcBef>
                          <a:spcPts val="0"/>
                        </a:spcBef>
                        <a:spcAft>
                          <a:spcPts val="0"/>
                        </a:spcAft>
                        <a:buNone/>
                      </a:pPr>
                      <a:r>
                        <a:rPr b="1" lang="en-US" sz="1800" u="none" cap="none" strike="noStrike">
                          <a:solidFill>
                            <a:schemeClr val="dk1"/>
                          </a:solidFill>
                        </a:rPr>
                        <a:t>Ansible Controller</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u="none" cap="none" strike="noStrike">
                          <a:solidFill>
                            <a:schemeClr val="dk1"/>
                          </a:solidFill>
                        </a:rPr>
                        <a:t>The host/device we execute our Ansible code </a:t>
                      </a:r>
                      <a:r>
                        <a:rPr b="1" lang="en-US" sz="1800" u="sng" cap="none" strike="noStrike">
                          <a:solidFill>
                            <a:schemeClr val="dk1"/>
                          </a:solidFill>
                        </a:rPr>
                        <a:t>from</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u="none" cap="none" strike="noStrike"/>
                        <a:t>Inventory</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list of servers/devices in our environment Ansible will connect to</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u="none" cap="none" strike="noStrike"/>
                        <a:t>Playbook</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The state definition we want Ansible to apply to our servers</a:t>
                      </a:r>
                      <a:endParaRPr/>
                    </a:p>
                  </a:txBody>
                  <a:tcPr marT="58175" marB="58175" marR="58175" marL="58175" anchor="ctr"/>
                </a:tc>
              </a:tr>
              <a:tr h="1303500">
                <a:tc>
                  <a:txBody>
                    <a:bodyPr>
                      <a:noAutofit/>
                    </a:bodyPr>
                    <a:lstStyle/>
                    <a:p>
                      <a:pPr indent="0" lvl="0" marL="0" marR="0" rtl="0" algn="l">
                        <a:spcBef>
                          <a:spcPts val="0"/>
                        </a:spcBef>
                        <a:spcAft>
                          <a:spcPts val="0"/>
                        </a:spcAft>
                        <a:buNone/>
                      </a:pPr>
                      <a:r>
                        <a:rPr b="1" lang="en-US" sz="1800" u="none" cap="none" strike="noStrike"/>
                        <a:t>Roles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package of tasks, config files, templates and variables we can include from our playbooks</a:t>
                      </a:r>
                      <a:endParaRPr/>
                    </a:p>
                  </a:txBody>
                  <a:tcPr marT="58175" marB="58175" marR="58175" marL="5817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4"/>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a:solidFill>
                  <a:srgbClr val="0070C0"/>
                </a:solidFill>
                <a:latin typeface="Calibri"/>
                <a:ea typeface="Calibri"/>
                <a:cs typeface="Calibri"/>
                <a:sym typeface="Calibri"/>
              </a:rPr>
              <a:t>Instructor Information</a:t>
            </a:r>
            <a:endParaRPr/>
          </a:p>
        </p:txBody>
      </p:sp>
      <p:sp>
        <p:nvSpPr>
          <p:cNvPr id="331" name="Google Shape;331;p64"/>
          <p:cNvSpPr txBox="1"/>
          <p:nvPr/>
        </p:nvSpPr>
        <p:spPr>
          <a:xfrm>
            <a:off x="3948206" y="1904999"/>
            <a:ext cx="4052794"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Who is your instructor?</a:t>
            </a:r>
            <a:endParaRPr b="0" i="0" sz="2400">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rPr b="1" i="1" lang="en-US" sz="2400">
                <a:solidFill>
                  <a:schemeClr val="dk1"/>
                </a:solidFill>
                <a:latin typeface="Calibri"/>
                <a:ea typeface="Calibri"/>
                <a:cs typeface="Calibri"/>
                <a:sym typeface="Calibri"/>
              </a:rPr>
              <a:t>A little about me…</a:t>
            </a:r>
            <a:endParaRPr b="1" i="1" sz="2800">
              <a:solidFill>
                <a:schemeClr val="dk1"/>
              </a:solidFill>
              <a:latin typeface="Calibri"/>
              <a:ea typeface="Calibri"/>
              <a:cs typeface="Calibri"/>
              <a:sym typeface="Calibri"/>
            </a:endParaRPr>
          </a:p>
        </p:txBody>
      </p:sp>
      <p:pic>
        <p:nvPicPr>
          <p:cNvPr descr="http://decarbonisesa.files.wordpress.com/2011/07/who-are-we.jpg" id="332" name="Google Shape;332;p64"/>
          <p:cNvPicPr preferRelativeResize="0"/>
          <p:nvPr/>
        </p:nvPicPr>
        <p:blipFill rotWithShape="1">
          <a:blip r:embed="rId3">
            <a:alphaModFix/>
          </a:blip>
          <a:srcRect b="0" l="0" r="0" t="0"/>
          <a:stretch/>
        </p:blipFill>
        <p:spPr>
          <a:xfrm>
            <a:off x="2147794" y="1676400"/>
            <a:ext cx="1419412" cy="1447800"/>
          </a:xfrm>
          <a:prstGeom prst="rect">
            <a:avLst/>
          </a:prstGeom>
          <a:noFill/>
          <a:ln>
            <a:noFill/>
          </a:ln>
          <a:effectLst>
            <a:outerShdw blurRad="292100" rotWithShape="0" algn="tl" dir="2700000" dist="139700">
              <a:srgbClr val="333333">
                <a:alpha val="64705"/>
              </a:srgbClr>
            </a:outerShdw>
          </a:effectLst>
        </p:spPr>
      </p:pic>
      <p:cxnSp>
        <p:nvCxnSpPr>
          <p:cNvPr id="333" name="Google Shape;333;p6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334" name="Google Shape;334;p64"/>
          <p:cNvCxnSpPr/>
          <p:nvPr/>
        </p:nvCxnSpPr>
        <p:spPr>
          <a:xfrm>
            <a:off x="457200" y="3505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1"/>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62" name="Google Shape;662;p91"/>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63" name="Google Shape;663;p91"/>
          <p:cNvGraphicFramePr/>
          <p:nvPr/>
        </p:nvGraphicFramePr>
        <p:xfrm>
          <a:off x="471348" y="1981200"/>
          <a:ext cx="3000000" cy="3000000"/>
        </p:xfrm>
        <a:graphic>
          <a:graphicData uri="http://schemas.openxmlformats.org/drawingml/2006/table">
            <a:tbl>
              <a:tblPr>
                <a:noFill/>
                <a:tableStyleId>{62626657-5475-4D98-9EA7-1079A2BFD8C1}</a:tableStyleId>
              </a:tblPr>
              <a:tblGrid>
                <a:gridCol w="2806700"/>
                <a:gridCol w="5637350"/>
              </a:tblGrid>
              <a:tr h="619975">
                <a:tc>
                  <a:txBody>
                    <a:bodyPr>
                      <a:noAutofit/>
                    </a:bodyPr>
                    <a:lstStyle/>
                    <a:p>
                      <a:pPr indent="0" lvl="0" marL="0" marR="0" rtl="0" algn="l">
                        <a:spcBef>
                          <a:spcPts val="0"/>
                        </a:spcBef>
                        <a:spcAft>
                          <a:spcPts val="0"/>
                        </a:spcAft>
                        <a:buNone/>
                      </a:pPr>
                      <a:r>
                        <a:rPr b="1" lang="en-US" sz="1800">
                          <a:solidFill>
                            <a:schemeClr val="dk1"/>
                          </a:solidFill>
                        </a:rPr>
                        <a:t>Library</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a:solidFill>
                            <a:schemeClr val="dk1"/>
                          </a:solidFill>
                        </a:rPr>
                        <a:t>A collection of modules </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a:t>Modules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Units of work that Ansible ships out to remote machines. (A task uses a module, and have a defined state, will have parameters)</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a:t>Facts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A ton of information, that are discovered from remote nodes. facts are inferred rather than set. It may be turned off using the </a:t>
                      </a:r>
                      <a:r>
                        <a:rPr lang="en-US" sz="1800">
                          <a:solidFill>
                            <a:schemeClr val="dk1"/>
                          </a:solidFill>
                        </a:rPr>
                        <a:t>gather_facts: no (ICMP packet , ping creates a file and folder in the target directory after packaging the python code from the host, and then later deletes the folder from the remote host)</a:t>
                      </a:r>
                      <a:endParaRPr sz="1800"/>
                    </a:p>
                  </a:txBody>
                  <a:tcPr marT="58175" marB="58175" marR="58175" marL="58175" anchor="ctr"/>
                </a:tc>
              </a:tr>
              <a:tr h="1303500">
                <a:tc>
                  <a:txBody>
                    <a:bodyPr>
                      <a:noAutofit/>
                    </a:bodyPr>
                    <a:lstStyle/>
                    <a:p>
                      <a:pPr indent="0" lvl="0" marL="0" marR="0" rtl="0" algn="l">
                        <a:spcBef>
                          <a:spcPts val="0"/>
                        </a:spcBef>
                        <a:spcAft>
                          <a:spcPts val="0"/>
                        </a:spcAft>
                        <a:buNone/>
                      </a:pPr>
                      <a:r>
                        <a:t/>
                      </a:r>
                      <a:endParaRPr/>
                    </a:p>
                  </a:txBody>
                  <a:tcPr marT="58175" marB="58175" marR="58175" marL="58175" anchor="ctr"/>
                </a:tc>
                <a:tc>
                  <a:txBody>
                    <a:bodyPr>
                      <a:noAutofit/>
                    </a:bodyPr>
                    <a:lstStyle/>
                    <a:p>
                      <a:pPr indent="0" lvl="0" marL="0" marR="0" rtl="0" algn="l">
                        <a:spcBef>
                          <a:spcPts val="0"/>
                        </a:spcBef>
                        <a:spcAft>
                          <a:spcPts val="0"/>
                        </a:spcAft>
                        <a:buNone/>
                      </a:pPr>
                      <a:r>
                        <a:t/>
                      </a:r>
                      <a:endParaRPr/>
                    </a:p>
                  </a:txBody>
                  <a:tcPr marT="58175" marB="58175" marR="58175" marL="5817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Dependencies/Constraints</a:t>
            </a:r>
            <a:endParaRPr/>
          </a:p>
        </p:txBody>
      </p:sp>
      <p:sp>
        <p:nvSpPr>
          <p:cNvPr id="669" name="Google Shape;669;p92"/>
          <p:cNvSpPr txBox="1"/>
          <p:nvPr>
            <p:ph idx="1" type="body"/>
          </p:nvPr>
        </p:nvSpPr>
        <p:spPr>
          <a:xfrm>
            <a:off x="457200" y="1828799"/>
            <a:ext cx="8229600" cy="41751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Jumping between modules, it is important to know which module should be used in each case. For example, the “command” and “shell” modules are commonly used in places where the other should have been.</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Understanding the various input, output, configuration, and DSL formats seen and used in Ansible.</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modules used and commands input using Ansible depend on thorough understanding of the target host’s own dependencies. </a:t>
            </a:r>
            <a:endParaRPr/>
          </a:p>
          <a:p>
            <a:pPr indent="-285750" lvl="1" marL="742950" marR="0" rtl="0" algn="l">
              <a:spcBef>
                <a:spcPts val="22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For example, depending on your target node’s operating system, one module may need to be used over another. </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Don’t forget about your network dependencies.</a:t>
            </a:r>
            <a:endParaRPr/>
          </a:p>
        </p:txBody>
      </p:sp>
      <p:cxnSp>
        <p:nvCxnSpPr>
          <p:cNvPr id="670" name="Google Shape;670;p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Basics: Components &amp;</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Example of a </a:t>
            </a:r>
            <a:r>
              <a:rPr b="1" i="1" lang="en-US" sz="3200" u="none" cap="none" strike="noStrike">
                <a:solidFill>
                  <a:srgbClr val="E36C09"/>
                </a:solidFill>
                <a:latin typeface="Calibri"/>
                <a:ea typeface="Calibri"/>
                <a:cs typeface="Calibri"/>
                <a:sym typeface="Calibri"/>
              </a:rPr>
              <a:t>Typical</a:t>
            </a:r>
            <a:r>
              <a:rPr b="1" i="0" lang="en-US" sz="3200" u="none" cap="none" strike="noStrike">
                <a:solidFill>
                  <a:srgbClr val="E36C09"/>
                </a:solidFill>
                <a:latin typeface="Calibri"/>
                <a:ea typeface="Calibri"/>
                <a:cs typeface="Calibri"/>
                <a:sym typeface="Calibri"/>
              </a:rPr>
              <a:t> Ansible Environment</a:t>
            </a:r>
            <a:endParaRPr b="1" i="0" sz="3600" u="none" cap="none" strike="noStrike">
              <a:solidFill>
                <a:srgbClr val="E36C09"/>
              </a:solidFill>
              <a:latin typeface="Calibri"/>
              <a:ea typeface="Calibri"/>
              <a:cs typeface="Calibri"/>
              <a:sym typeface="Calibri"/>
            </a:endParaRPr>
          </a:p>
        </p:txBody>
      </p:sp>
      <p:cxnSp>
        <p:nvCxnSpPr>
          <p:cNvPr id="676" name="Google Shape;676;p93"/>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677" name="Google Shape;677;p93"/>
          <p:cNvPicPr preferRelativeResize="0"/>
          <p:nvPr/>
        </p:nvPicPr>
        <p:blipFill rotWithShape="1">
          <a:blip r:embed="rId3">
            <a:alphaModFix/>
          </a:blip>
          <a:srcRect b="0" l="0" r="0" t="0"/>
          <a:stretch/>
        </p:blipFill>
        <p:spPr>
          <a:xfrm>
            <a:off x="304800" y="1398994"/>
            <a:ext cx="8077200" cy="46530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84" name="Google Shape;684;p94"/>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85" name="Google Shape;685;p94"/>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94" name="Google Shape;694;p95"/>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95" name="Google Shape;695;p9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Authentication Basics: SSH Keys</a:t>
            </a:r>
            <a:endParaRPr/>
          </a:p>
        </p:txBody>
      </p:sp>
      <p:cxnSp>
        <p:nvCxnSpPr>
          <p:cNvPr id="702" name="Google Shape;702;p9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03" name="Google Shape;703;p96"/>
          <p:cNvSpPr/>
          <p:nvPr/>
        </p:nvSpPr>
        <p:spPr>
          <a:xfrm>
            <a:off x="381000" y="3312578"/>
            <a:ext cx="1371600" cy="698822"/>
          </a:xfrm>
          <a:prstGeom prst="cube">
            <a:avLst>
              <a:gd fmla="val 11403"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Client</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(Private Key</a:t>
            </a:r>
            <a:endParaRPr/>
          </a:p>
        </p:txBody>
      </p:sp>
      <p:sp>
        <p:nvSpPr>
          <p:cNvPr id="704" name="Google Shape;704;p96"/>
          <p:cNvSpPr/>
          <p:nvPr/>
        </p:nvSpPr>
        <p:spPr>
          <a:xfrm>
            <a:off x="7234524" y="2903606"/>
            <a:ext cx="1299876" cy="1447801"/>
          </a:xfrm>
          <a:prstGeom prst="cube">
            <a:avLst>
              <a:gd fmla="val 11403" name="adj"/>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Server</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(Public Key)</a:t>
            </a:r>
            <a:endParaRPr sz="2000">
              <a:solidFill>
                <a:schemeClr val="lt1"/>
              </a:solidFill>
              <a:latin typeface="Arial"/>
              <a:ea typeface="Arial"/>
              <a:cs typeface="Arial"/>
              <a:sym typeface="Arial"/>
            </a:endParaRPr>
          </a:p>
        </p:txBody>
      </p:sp>
      <p:cxnSp>
        <p:nvCxnSpPr>
          <p:cNvPr id="705" name="Google Shape;705;p96"/>
          <p:cNvCxnSpPr/>
          <p:nvPr/>
        </p:nvCxnSpPr>
        <p:spPr>
          <a:xfrm>
            <a:off x="2133600" y="2903606"/>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6" name="Google Shape;706;p96"/>
          <p:cNvCxnSpPr/>
          <p:nvPr/>
        </p:nvCxnSpPr>
        <p:spPr>
          <a:xfrm>
            <a:off x="2667000" y="3399387"/>
            <a:ext cx="4114800" cy="0"/>
          </a:xfrm>
          <a:prstGeom prst="straightConnector1">
            <a:avLst/>
          </a:prstGeom>
          <a:noFill/>
          <a:ln cap="flat" cmpd="sng" w="38100">
            <a:solidFill>
              <a:srgbClr val="7C5F9F"/>
            </a:solidFill>
            <a:prstDash val="solid"/>
            <a:round/>
            <a:headEnd len="sm" w="sm" type="none"/>
            <a:tailEnd len="sm" w="sm" type="none"/>
          </a:ln>
        </p:spPr>
      </p:cxnSp>
      <p:cxnSp>
        <p:nvCxnSpPr>
          <p:cNvPr id="707" name="Google Shape;707;p96"/>
          <p:cNvCxnSpPr/>
          <p:nvPr/>
        </p:nvCxnSpPr>
        <p:spPr>
          <a:xfrm>
            <a:off x="2133600" y="3894207"/>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8" name="Google Shape;708;p96"/>
          <p:cNvCxnSpPr/>
          <p:nvPr/>
        </p:nvCxnSpPr>
        <p:spPr>
          <a:xfrm>
            <a:off x="2667000" y="4427607"/>
            <a:ext cx="4114800" cy="0"/>
          </a:xfrm>
          <a:prstGeom prst="straightConnector1">
            <a:avLst/>
          </a:prstGeom>
          <a:noFill/>
          <a:ln cap="flat" cmpd="sng" w="38100">
            <a:solidFill>
              <a:srgbClr val="7C5F9F"/>
            </a:solidFill>
            <a:prstDash val="solid"/>
            <a:round/>
            <a:headEnd len="sm" w="sm" type="none"/>
            <a:tailEnd len="sm" w="sm" type="none"/>
          </a:ln>
        </p:spPr>
      </p:cxnSp>
      <p:sp>
        <p:nvSpPr>
          <p:cNvPr id="709" name="Google Shape;709;p96"/>
          <p:cNvSpPr txBox="1"/>
          <p:nvPr/>
        </p:nvSpPr>
        <p:spPr>
          <a:xfrm>
            <a:off x="2133600" y="2547679"/>
            <a:ext cx="23695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Initiate SSH Connection</a:t>
            </a:r>
            <a:endParaRPr/>
          </a:p>
        </p:txBody>
      </p:sp>
      <p:sp>
        <p:nvSpPr>
          <p:cNvPr id="710" name="Google Shape;710;p96"/>
          <p:cNvSpPr txBox="1"/>
          <p:nvPr/>
        </p:nvSpPr>
        <p:spPr>
          <a:xfrm>
            <a:off x="3660778" y="3029574"/>
            <a:ext cx="3340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Send Random Challenge Message</a:t>
            </a:r>
            <a:endParaRPr/>
          </a:p>
        </p:txBody>
      </p:sp>
      <p:sp>
        <p:nvSpPr>
          <p:cNvPr id="711" name="Google Shape;711;p96"/>
          <p:cNvSpPr txBox="1"/>
          <p:nvPr/>
        </p:nvSpPr>
        <p:spPr>
          <a:xfrm>
            <a:off x="2133600" y="3551306"/>
            <a:ext cx="33784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Encrypt Message With Private Key</a:t>
            </a:r>
            <a:endParaRPr/>
          </a:p>
        </p:txBody>
      </p:sp>
      <p:sp>
        <p:nvSpPr>
          <p:cNvPr id="712" name="Google Shape;712;p96"/>
          <p:cNvSpPr txBox="1"/>
          <p:nvPr/>
        </p:nvSpPr>
        <p:spPr>
          <a:xfrm>
            <a:off x="3588451" y="4060878"/>
            <a:ext cx="33175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Decrypt Message With Public Key</a:t>
            </a:r>
            <a:endParaRPr/>
          </a:p>
        </p:txBody>
      </p:sp>
      <p:sp>
        <p:nvSpPr>
          <p:cNvPr id="713" name="Google Shape;713;p96"/>
          <p:cNvSpPr txBox="1"/>
          <p:nvPr/>
        </p:nvSpPr>
        <p:spPr>
          <a:xfrm>
            <a:off x="2743200" y="4431268"/>
            <a:ext cx="42883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Message Matches, Client Is Authenticated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9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Creating SSH Keys:</a:t>
            </a:r>
            <a:endParaRPr/>
          </a:p>
        </p:txBody>
      </p:sp>
      <p:cxnSp>
        <p:nvCxnSpPr>
          <p:cNvPr id="720" name="Google Shape;720;p9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21" name="Google Shape;721;p97"/>
          <p:cNvSpPr txBox="1"/>
          <p:nvPr>
            <p:ph idx="1" type="body"/>
          </p:nvPr>
        </p:nvSpPr>
        <p:spPr>
          <a:xfrm>
            <a:off x="591275" y="1765758"/>
            <a:ext cx="5486400" cy="21544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ssh-keygen </a:t>
            </a:r>
            <a:endParaRPr b="0" i="0" sz="1400" u="none" cap="none" strike="noStrike">
              <a:solidFill>
                <a:schemeClr val="dk1"/>
              </a:solidFill>
              <a:latin typeface="Calibri"/>
              <a:ea typeface="Calibri"/>
              <a:cs typeface="Calibri"/>
              <a:sym typeface="Calibri"/>
            </a:endParaRPr>
          </a:p>
        </p:txBody>
      </p:sp>
      <p:sp>
        <p:nvSpPr>
          <p:cNvPr id="722" name="Google Shape;722;p97"/>
          <p:cNvSpPr/>
          <p:nvPr/>
        </p:nvSpPr>
        <p:spPr>
          <a:xfrm>
            <a:off x="593341" y="3473679"/>
            <a:ext cx="5490533" cy="86177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/home/</a:t>
            </a:r>
            <a:r>
              <a:rPr b="0" i="0" lang="en-US" sz="1400" u="none" cap="none" strike="noStrike">
                <a:solidFill>
                  <a:srgbClr val="E94849"/>
                </a:solidFill>
                <a:latin typeface="Calibri"/>
                <a:ea typeface="Calibri"/>
                <a:cs typeface="Calibri"/>
                <a:sym typeface="Calibri"/>
              </a:rPr>
              <a:t>username</a:t>
            </a:r>
            <a:r>
              <a:rPr b="0" i="0" lang="en-US" sz="1400" u="none" cap="none" strike="noStrike">
                <a:solidFill>
                  <a:srgbClr val="3A3A3A"/>
                </a:solidFill>
                <a:latin typeface="Calibri"/>
                <a:ea typeface="Calibri"/>
                <a:cs typeface="Calibri"/>
                <a:sym typeface="Calibri"/>
              </a:rPr>
              <a:t>/.ssh/id_rsa already exists.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Overwrite (y/n)?</a:t>
            </a:r>
            <a:endParaRPr/>
          </a:p>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 </a:t>
            </a:r>
            <a:endParaRPr/>
          </a:p>
        </p:txBody>
      </p:sp>
      <p:sp>
        <p:nvSpPr>
          <p:cNvPr id="723" name="Google Shape;723;p97"/>
          <p:cNvSpPr/>
          <p:nvPr/>
        </p:nvSpPr>
        <p:spPr>
          <a:xfrm>
            <a:off x="591275" y="3124200"/>
            <a:ext cx="666315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had previously generated an SSH key pair, you may see a prompt that looks like this:</a:t>
            </a:r>
            <a:endParaRPr/>
          </a:p>
        </p:txBody>
      </p:sp>
      <p:sp>
        <p:nvSpPr>
          <p:cNvPr id="724" name="Google Shape;724;p97"/>
          <p:cNvSpPr/>
          <p:nvPr/>
        </p:nvSpPr>
        <p:spPr>
          <a:xfrm>
            <a:off x="591275" y="1444823"/>
            <a:ext cx="63246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On your local computer, generate a SSH key pair by typing:</a:t>
            </a:r>
            <a:endParaRPr/>
          </a:p>
        </p:txBody>
      </p:sp>
      <p:sp>
        <p:nvSpPr>
          <p:cNvPr id="725" name="Google Shape;725;p97"/>
          <p:cNvSpPr/>
          <p:nvPr/>
        </p:nvSpPr>
        <p:spPr>
          <a:xfrm>
            <a:off x="591275" y="2285999"/>
            <a:ext cx="5486400" cy="738664"/>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3A3A3A"/>
              </a:solidFill>
              <a:latin typeface="Calibri"/>
              <a:ea typeface="Calibri"/>
              <a:cs typeface="Calibri"/>
              <a:sym typeface="Calibri"/>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Generating public/private rsa key pair. </a:t>
            </a:r>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Enter file in which to save the key (/home/</a:t>
            </a:r>
            <a:r>
              <a:rPr lang="en-US" sz="1400">
                <a:solidFill>
                  <a:srgbClr val="E94849"/>
                </a:solidFill>
                <a:latin typeface="Calibri"/>
                <a:ea typeface="Calibri"/>
                <a:cs typeface="Calibri"/>
                <a:sym typeface="Calibri"/>
              </a:rPr>
              <a:t>username</a:t>
            </a:r>
            <a:r>
              <a:rPr lang="en-US" sz="1400">
                <a:solidFill>
                  <a:srgbClr val="3A3A3A"/>
                </a:solidFill>
                <a:latin typeface="Calibri"/>
                <a:ea typeface="Calibri"/>
                <a:cs typeface="Calibri"/>
                <a:sym typeface="Calibri"/>
              </a:rPr>
              <a:t>/.ssh/id_rsa): </a:t>
            </a:r>
            <a:endParaRPr sz="1400">
              <a:solidFill>
                <a:schemeClr val="dk1"/>
              </a:solidFill>
              <a:latin typeface="Calibri"/>
              <a:ea typeface="Calibri"/>
              <a:cs typeface="Calibri"/>
              <a:sym typeface="Calibri"/>
            </a:endParaRPr>
          </a:p>
        </p:txBody>
      </p:sp>
      <p:sp>
        <p:nvSpPr>
          <p:cNvPr id="726" name="Google Shape;726;p97"/>
          <p:cNvSpPr/>
          <p:nvPr/>
        </p:nvSpPr>
        <p:spPr>
          <a:xfrm>
            <a:off x="591275" y="1981202"/>
            <a:ext cx="34014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3A3A3A"/>
                </a:solidFill>
                <a:latin typeface="Calibri"/>
                <a:ea typeface="Calibri"/>
                <a:cs typeface="Calibri"/>
                <a:sym typeface="Calibri"/>
              </a:rPr>
              <a:t>Which should result in the following output:</a:t>
            </a:r>
            <a:endParaRPr/>
          </a:p>
        </p:txBody>
      </p:sp>
      <p:sp>
        <p:nvSpPr>
          <p:cNvPr id="727" name="Google Shape;727;p9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https://www.digitalocean.com/community/tutorials/understanding-the-ssh-encryption-and-connection-process</a:t>
            </a:r>
            <a:r>
              <a:rPr b="1" lang="en-US" sz="1100"/>
              <a:t> </a:t>
            </a:r>
            <a:endParaRPr b="1"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Vagrant Basics</a:t>
            </a:r>
            <a:endParaRPr/>
          </a:p>
        </p:txBody>
      </p:sp>
      <p:sp>
        <p:nvSpPr>
          <p:cNvPr id="733" name="Google Shape;733;p98"/>
          <p:cNvSpPr txBox="1"/>
          <p:nvPr>
            <p:ph idx="1" type="body"/>
          </p:nvPr>
        </p:nvSpPr>
        <p:spPr>
          <a:xfrm>
            <a:off x="381000" y="13716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What is Vagrant?</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A virtual machine environment managing and provisioning tool that can be used in conjunction with many other DevOps tools for creating, configuring, managing, and testing hosts, servers, and even entire infrastructures.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Features &amp; Capabilities:</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Network interface management		 – Multi-machine management</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Shared folder management: 			– Provisioning</a:t>
            </a:r>
            <a:endParaRPr/>
          </a:p>
          <a:p>
            <a:pPr indent="-342900" lvl="0" marL="342900" marR="0" rtl="0" algn="l">
              <a:lnSpc>
                <a:spcPct val="71000"/>
              </a:lnSpc>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and Ansible:</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Vagrant has easy integration with Ansible, and can work well together with Ansible as the provisioner. The processes to implement each work very similarly, and it is common to see them implemented together in a typical enterprise environment.</a:t>
            </a:r>
            <a:endParaRPr/>
          </a:p>
        </p:txBody>
      </p:sp>
      <p:cxnSp>
        <p:nvCxnSpPr>
          <p:cNvPr id="734" name="Google Shape;734;p9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304800" y="22860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Example of a Vagrantfile</a:t>
            </a:r>
            <a:endParaRPr b="1" i="0" sz="4000" u="none" cap="none" strike="noStrike">
              <a:solidFill>
                <a:srgbClr val="E36C09"/>
              </a:solidFill>
              <a:latin typeface="Calibri"/>
              <a:ea typeface="Calibri"/>
              <a:cs typeface="Calibri"/>
              <a:sym typeface="Calibri"/>
            </a:endParaRPr>
          </a:p>
        </p:txBody>
      </p:sp>
      <p:sp>
        <p:nvSpPr>
          <p:cNvPr id="740" name="Google Shape;740;p99"/>
          <p:cNvSpPr txBox="1"/>
          <p:nvPr>
            <p:ph idx="1" type="body"/>
          </p:nvPr>
        </p:nvSpPr>
        <p:spPr>
          <a:xfrm>
            <a:off x="1123709" y="1143000"/>
            <a:ext cx="6953491" cy="4808316"/>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 This is optimized for Vagrant 1.7 and above.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2.# Although versions 1.6.x should behave very similarly, it is recommended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3.# to upgrade instead of disabling the requirement below.</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4.Vagrant.require_version "&gt;= 1.7.0"</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5.Vagrant.configure(2) do |config|</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6. 	config.vm.box = "ubuntu/trusty64"</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7.# Disable the new default behavior introduced in Vagrant 1.7, to</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8.# ensure that all Vagrant machines will use the same SSH key pair.</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config.ssh.insert_key = false</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	config.vm.provision "ansible" do |ansible|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11. 		ansible.verbose = "v“</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12.		ansible.playbook = "playbook.yml"</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13.  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14.end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15.</a:t>
            </a:r>
            <a:endParaRPr/>
          </a:p>
        </p:txBody>
      </p:sp>
      <p:cxnSp>
        <p:nvCxnSpPr>
          <p:cNvPr id="741" name="Google Shape;741;p99"/>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00"/>
          <p:cNvSpPr txBox="1"/>
          <p:nvPr>
            <p:ph type="title"/>
          </p:nvPr>
        </p:nvSpPr>
        <p:spPr>
          <a:xfrm>
            <a:off x="114300" y="255608"/>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Getting to Know Our Lab Environment</a:t>
            </a:r>
            <a:endParaRPr/>
          </a:p>
        </p:txBody>
      </p:sp>
      <p:sp>
        <p:nvSpPr>
          <p:cNvPr id="747" name="Google Shape;747;p100"/>
          <p:cNvSpPr txBox="1"/>
          <p:nvPr>
            <p:ph idx="1" type="body"/>
          </p:nvPr>
        </p:nvSpPr>
        <p:spPr>
          <a:xfrm>
            <a:off x="381000" y="1752600"/>
            <a:ext cx="82296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What is Our Classroom Lab Setup Like?</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Crash Course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Jenkins</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Brief Example of Ansible in a Jenkins Environment</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LXC</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Example of Ansible provisioned resources and LXC</a:t>
            </a:r>
            <a:endParaRPr/>
          </a:p>
        </p:txBody>
      </p:sp>
      <p:cxnSp>
        <p:nvCxnSpPr>
          <p:cNvPr id="748" name="Google Shape;748;p10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749" name="Google Shape;749;p100"/>
          <p:cNvSpPr txBox="1"/>
          <p:nvPr/>
        </p:nvSpPr>
        <p:spPr>
          <a:xfrm>
            <a:off x="240175" y="-60766"/>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Sub-section: Pre-exercise Level 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1485900" y="304800"/>
            <a:ext cx="61722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0070C0"/>
                </a:solidFill>
                <a:latin typeface="Calibri"/>
                <a:ea typeface="Calibri"/>
                <a:cs typeface="Calibri"/>
                <a:sym typeface="Calibri"/>
              </a:rPr>
              <a:t>Who’s Who?</a:t>
            </a:r>
            <a:endParaRPr/>
          </a:p>
        </p:txBody>
      </p:sp>
      <p:grpSp>
        <p:nvGrpSpPr>
          <p:cNvPr id="340" name="Google Shape;340;p65"/>
          <p:cNvGrpSpPr/>
          <p:nvPr/>
        </p:nvGrpSpPr>
        <p:grpSpPr>
          <a:xfrm>
            <a:off x="1488989" y="1401765"/>
            <a:ext cx="6166021" cy="4389437"/>
            <a:chOff x="3089" y="0"/>
            <a:chExt cx="6166021" cy="4389437"/>
          </a:xfrm>
        </p:grpSpPr>
        <p:sp>
          <p:nvSpPr>
            <p:cNvPr id="341" name="Google Shape;341;p65"/>
            <p:cNvSpPr/>
            <p:nvPr/>
          </p:nvSpPr>
          <p:spPr>
            <a:xfrm>
              <a:off x="462914" y="0"/>
              <a:ext cx="5246370" cy="4389437"/>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3089"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5"/>
            <p:cNvSpPr txBox="1"/>
            <p:nvPr/>
          </p:nvSpPr>
          <p:spPr>
            <a:xfrm>
              <a:off x="75619"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is your Name, Company, and Job Role?</a:t>
              </a:r>
              <a:endParaRPr/>
            </a:p>
          </p:txBody>
        </p:sp>
        <p:sp>
          <p:nvSpPr>
            <p:cNvPr id="344" name="Google Shape;344;p65"/>
            <p:cNvSpPr/>
            <p:nvPr/>
          </p:nvSpPr>
          <p:spPr>
            <a:xfrm>
              <a:off x="1563166"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5"/>
            <p:cNvSpPr txBox="1"/>
            <p:nvPr/>
          </p:nvSpPr>
          <p:spPr>
            <a:xfrm>
              <a:off x="1635696"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How Are You Currently Using Ansible?</a:t>
              </a:r>
              <a:endParaRPr/>
            </a:p>
          </p:txBody>
        </p:sp>
        <p:sp>
          <p:nvSpPr>
            <p:cNvPr id="346" name="Google Shape;346;p65"/>
            <p:cNvSpPr/>
            <p:nvPr/>
          </p:nvSpPr>
          <p:spPr>
            <a:xfrm>
              <a:off x="3123244"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txBox="1"/>
            <p:nvPr/>
          </p:nvSpPr>
          <p:spPr>
            <a:xfrm>
              <a:off x="3195774"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Are Your Ansible Goals?</a:t>
              </a:r>
              <a:endParaRPr/>
            </a:p>
            <a:p>
              <a:pPr indent="0" lvl="0" marL="0" marR="0" rtl="0" algn="ctr">
                <a:lnSpc>
                  <a:spcPct val="90000"/>
                </a:lnSpc>
                <a:spcBef>
                  <a:spcPts val="595"/>
                </a:spcBef>
                <a:spcAft>
                  <a:spcPts val="0"/>
                </a:spcAft>
                <a:buNone/>
              </a:pPr>
              <a:r>
                <a:rPr lang="en-US" sz="1700">
                  <a:solidFill>
                    <a:schemeClr val="lt1"/>
                  </a:solidFill>
                  <a:latin typeface="Arial"/>
                  <a:ea typeface="Arial"/>
                  <a:cs typeface="Arial"/>
                  <a:sym typeface="Arial"/>
                </a:rPr>
                <a:t> Short Term, &amp; Long Term</a:t>
              </a:r>
              <a:endParaRPr/>
            </a:p>
          </p:txBody>
        </p:sp>
        <p:sp>
          <p:nvSpPr>
            <p:cNvPr id="348" name="Google Shape;348;p65"/>
            <p:cNvSpPr/>
            <p:nvPr/>
          </p:nvSpPr>
          <p:spPr>
            <a:xfrm>
              <a:off x="4683322"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txBox="1"/>
            <p:nvPr/>
          </p:nvSpPr>
          <p:spPr>
            <a:xfrm>
              <a:off x="4755852"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What’s On Your Ansible “To-Do” List?</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1"/>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What is Our Classroom Lab Setup Like? </a:t>
            </a:r>
            <a:endParaRPr/>
          </a:p>
        </p:txBody>
      </p:sp>
      <p:sp>
        <p:nvSpPr>
          <p:cNvPr id="756" name="Google Shape;756;p101"/>
          <p:cNvSpPr txBox="1"/>
          <p:nvPr>
            <p:ph idx="1" type="body"/>
          </p:nvPr>
        </p:nvSpPr>
        <p:spPr>
          <a:xfrm>
            <a:off x="381000" y="12192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Our lab environment is made up of a series of virtual machines which are unique to each student. Because of this, if something in your environment becomes corrupted or unusable,  it won’t impact anyone else in the class.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When you first log to your student base machine using the credentials provided by your instructor, you are now in the Ansible Controller environment, this is where we will run most of our exercises from.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We have provided the code for most of the exercises in the ‘code’ directory under your particular student account name. To see this, enter this on your Ansible controller after logging in:</a:t>
            </a:r>
            <a:endParaRPr/>
          </a:p>
        </p:txBody>
      </p:sp>
      <p:cxnSp>
        <p:nvCxnSpPr>
          <p:cNvPr id="757" name="Google Shape;757;p101"/>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758" name="Google Shape;758;p101"/>
          <p:cNvSpPr txBox="1"/>
          <p:nvPr/>
        </p:nvSpPr>
        <p:spPr>
          <a:xfrm>
            <a:off x="6781800" y="5207913"/>
            <a:ext cx="1600200" cy="430887"/>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$ls ./code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2"/>
          <p:cNvSpPr txBox="1"/>
          <p:nvPr>
            <p:ph type="title"/>
          </p:nvPr>
        </p:nvSpPr>
        <p:spPr>
          <a:xfrm>
            <a:off x="190500" y="228598"/>
            <a:ext cx="8763000" cy="7620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Virtualization Crash Course: 30,000 ft. view</a:t>
            </a:r>
            <a:endParaRPr/>
          </a:p>
        </p:txBody>
      </p:sp>
      <p:sp>
        <p:nvSpPr>
          <p:cNvPr id="764" name="Google Shape;764;p102"/>
          <p:cNvSpPr txBox="1"/>
          <p:nvPr>
            <p:ph idx="1" type="body"/>
          </p:nvPr>
        </p:nvSpPr>
        <p:spPr>
          <a:xfrm>
            <a:off x="381000" y="914400"/>
            <a:ext cx="8382000" cy="525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leverages available software and hardware technologies to enable a single machine to operate as if it were multiple. How it does this can be very different depending on many factors including: The technologies or resources available, or even the overall goals to be met.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 system can be virtualized at various levels, serving different purposes. Here are some of these levels and a few of their defining characteristics:</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Hardware-level – Low performance, low elasticity, minimal tenancy</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Platform/Application Level – High abstraction, high tenancy, poor security/containment.</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OS-level – High tenancy, high performance, relatively efficient resource use, better security, better compartmentalization, potentially slow provisioning speed</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Containerization – Similar in resource sharing to traditional virtualization, just at a much smaller scale. Does not require the entire OS install to be provisioned. </a:t>
            </a:r>
            <a:endParaRPr/>
          </a:p>
        </p:txBody>
      </p:sp>
      <p:cxnSp>
        <p:nvCxnSpPr>
          <p:cNvPr id="765" name="Google Shape;765;p102"/>
          <p:cNvCxnSpPr/>
          <p:nvPr/>
        </p:nvCxnSpPr>
        <p:spPr>
          <a:xfrm>
            <a:off x="438873"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766" name="Google Shape;766;p102"/>
          <p:cNvSpPr/>
          <p:nvPr/>
        </p:nvSpPr>
        <p:spPr>
          <a:xfrm>
            <a:off x="7620000" y="5562600"/>
            <a:ext cx="1524000" cy="1066801"/>
          </a:xfrm>
          <a:prstGeom prst="irregularSeal2">
            <a:avLst/>
          </a:prstGeom>
          <a:solidFill>
            <a:srgbClr val="FFC000"/>
          </a:solidFill>
          <a:ln cap="flat" cmpd="sng" w="9525">
            <a:solidFill>
              <a:srgbClr val="0F243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2060"/>
                </a:solidFill>
                <a:latin typeface="Arial"/>
                <a:ea typeface="Arial"/>
                <a:cs typeface="Arial"/>
                <a:sym typeface="Arial"/>
              </a:rPr>
              <a:t>Smaller. Faster. Better.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0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Infrastructure as a service</a:t>
            </a:r>
            <a:endParaRPr/>
          </a:p>
        </p:txBody>
      </p:sp>
      <p:sp>
        <p:nvSpPr>
          <p:cNvPr id="773" name="Google Shape;773;p103"/>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cxnSp>
        <p:nvCxnSpPr>
          <p:cNvPr id="774" name="Google Shape;774;p10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id="775" name="Google Shape;775;p103"/>
          <p:cNvPicPr preferRelativeResize="0"/>
          <p:nvPr/>
        </p:nvPicPr>
        <p:blipFill rotWithShape="1">
          <a:blip r:embed="rId3">
            <a:alphaModFix/>
          </a:blip>
          <a:srcRect b="0" l="0" r="0" t="0"/>
          <a:stretch/>
        </p:blipFill>
        <p:spPr>
          <a:xfrm>
            <a:off x="152400" y="1320608"/>
            <a:ext cx="8772843" cy="46991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04"/>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Overview of Jenkins</a:t>
            </a:r>
            <a:endParaRPr/>
          </a:p>
        </p:txBody>
      </p:sp>
      <p:sp>
        <p:nvSpPr>
          <p:cNvPr id="781" name="Google Shape;781;p104"/>
          <p:cNvSpPr txBox="1"/>
          <p:nvPr>
            <p:ph idx="1" type="body"/>
          </p:nvPr>
        </p:nvSpPr>
        <p:spPr>
          <a:xfrm>
            <a:off x="656381" y="1187260"/>
            <a:ext cx="8229600" cy="44799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Jenkins is a self-contained, Java-based Continuous Integration tool with an extensive library of plugins available in the Jenkins Update Center. This powerful open-source utility, when integrated with the right set of DevOps oriented tools, can be utilized to maximize the capabilities of nearly every aspect of your enterprise IT environment, both easily and efficiently.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Ansible has an excellent relationship with Jenkins, and the tools are commonly deployed together.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Combining Ansible with Jenkins, and containers, you can now provision from build to deploy, a fully functioning, testable, and repeatable Jenkins environment, all at the push of a button. </a:t>
            </a:r>
            <a:endParaRPr/>
          </a:p>
          <a:p>
            <a:pPr indent="0" lvl="0" marL="0" marR="0" rtl="0" algn="l">
              <a:spcBef>
                <a:spcPts val="2200"/>
              </a:spcBef>
              <a:spcAft>
                <a:spcPts val="0"/>
              </a:spcAft>
              <a:buClr>
                <a:srgbClr val="7F7F7F"/>
              </a:buClr>
              <a:buSzPts val="2000"/>
              <a:buFont typeface="Calibri"/>
              <a:buNone/>
            </a:pPr>
            <a:r>
              <a:rPr b="1" i="0" lang="en-US" sz="2000" u="none" cap="none" strike="noStrike">
                <a:solidFill>
                  <a:srgbClr val="7F7F7F"/>
                </a:solidFill>
                <a:latin typeface="Calibri"/>
                <a:ea typeface="Calibri"/>
                <a:cs typeface="Calibri"/>
                <a:sym typeface="Calibri"/>
              </a:rPr>
              <a:t>									</a:t>
            </a:r>
            <a:r>
              <a:rPr b="1" i="1" lang="en-US" sz="1800" u="none" cap="none" strike="noStrike">
                <a:solidFill>
                  <a:srgbClr val="7F7F7F"/>
                </a:solidFill>
                <a:latin typeface="Calibri"/>
                <a:ea typeface="Calibri"/>
                <a:cs typeface="Calibri"/>
                <a:sym typeface="Calibri"/>
              </a:rPr>
              <a:t>Well… perhaps just a few buttons need to be pushed.</a:t>
            </a:r>
            <a:r>
              <a:rPr b="1" i="1" lang="en-US" sz="2000" u="none" cap="none" strike="noStrike">
                <a:solidFill>
                  <a:srgbClr val="7F7F7F"/>
                </a:solidFill>
                <a:latin typeface="Calibri"/>
                <a:ea typeface="Calibri"/>
                <a:cs typeface="Calibri"/>
                <a:sym typeface="Calibri"/>
              </a:rPr>
              <a:t>   </a:t>
            </a:r>
            <a:endParaRPr/>
          </a:p>
        </p:txBody>
      </p:sp>
      <p:cxnSp>
        <p:nvCxnSpPr>
          <p:cNvPr id="782" name="Google Shape;782;p104"/>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pic>
        <p:nvPicPr>
          <p:cNvPr id="783" name="Google Shape;783;p104"/>
          <p:cNvPicPr preferRelativeResize="0"/>
          <p:nvPr/>
        </p:nvPicPr>
        <p:blipFill rotWithShape="1">
          <a:blip r:embed="rId3">
            <a:alphaModFix/>
          </a:blip>
          <a:srcRect b="0" l="0" r="0" t="0"/>
          <a:stretch/>
        </p:blipFill>
        <p:spPr>
          <a:xfrm>
            <a:off x="114300" y="4765766"/>
            <a:ext cx="1104900" cy="15152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cxnSp>
        <p:nvCxnSpPr>
          <p:cNvPr id="788" name="Google Shape;788;p10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789" name="Google Shape;789;p105" title="Software install icon"/>
          <p:cNvPicPr preferRelativeResize="0"/>
          <p:nvPr/>
        </p:nvPicPr>
        <p:blipFill rotWithShape="1">
          <a:blip r:embed="rId3">
            <a:alphaModFix/>
          </a:blip>
          <a:srcRect b="0" l="0" r="0" t="0"/>
          <a:stretch/>
        </p:blipFill>
        <p:spPr>
          <a:xfrm>
            <a:off x="7507147" y="4495800"/>
            <a:ext cx="1447800" cy="1488501"/>
          </a:xfrm>
          <a:prstGeom prst="rect">
            <a:avLst/>
          </a:prstGeom>
          <a:noFill/>
          <a:ln>
            <a:noFill/>
          </a:ln>
        </p:spPr>
      </p:pic>
      <p:sp>
        <p:nvSpPr>
          <p:cNvPr id="790" name="Google Shape;790;p10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Installation and Lab Environment Walkthrough</a:t>
            </a:r>
            <a:endParaRPr/>
          </a:p>
        </p:txBody>
      </p:sp>
      <p:sp>
        <p:nvSpPr>
          <p:cNvPr id="791" name="Google Shape;791;p105"/>
          <p:cNvSpPr txBox="1"/>
          <p:nvPr/>
        </p:nvSpPr>
        <p:spPr>
          <a:xfrm>
            <a:off x="268147" y="1583317"/>
            <a:ext cx="8418653" cy="38100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Accessing the Lab Environment (Pre</a:t>
            </a:r>
            <a:r>
              <a:rPr b="1" lang="en-US" sz="2400">
                <a:solidFill>
                  <a:srgbClr val="E36C09"/>
                </a:solidFill>
                <a:latin typeface="Calibri"/>
                <a:ea typeface="Calibri"/>
                <a:cs typeface="Calibri"/>
                <a:sym typeface="Calibri"/>
              </a:rPr>
              <a:t>requisite)</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Ansible Easy Install (Exercise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cxnSp>
        <p:nvCxnSpPr>
          <p:cNvPr id="796" name="Google Shape;796;p106"/>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797" name="Google Shape;797;p106"/>
          <p:cNvSpPr txBox="1"/>
          <p:nvPr/>
        </p:nvSpPr>
        <p:spPr>
          <a:xfrm>
            <a:off x="990600" y="1371600"/>
            <a:ext cx="8343418" cy="426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Command Line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Ansible Command Line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Installing Software/Packages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Managing Users, Permissions, and Services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GUI</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 Glance at GUIs for Ansible</a:t>
            </a:r>
            <a:endParaRPr/>
          </a:p>
        </p:txBody>
      </p:sp>
      <p:sp>
        <p:nvSpPr>
          <p:cNvPr id="798" name="Google Shape;798;p106"/>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799" name="Google Shape;799;p106"/>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cxnSp>
        <p:nvCxnSpPr>
          <p:cNvPr id="804" name="Google Shape;804;p107"/>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805" name="Google Shape;805;p107"/>
          <p:cNvGrpSpPr/>
          <p:nvPr/>
        </p:nvGrpSpPr>
        <p:grpSpPr>
          <a:xfrm>
            <a:off x="762000" y="1524000"/>
            <a:ext cx="8381999" cy="3480602"/>
            <a:chOff x="348206" y="1258266"/>
            <a:chExt cx="8240637" cy="3480602"/>
          </a:xfrm>
        </p:grpSpPr>
        <p:sp>
          <p:nvSpPr>
            <p:cNvPr id="806" name="Google Shape;806;p107"/>
            <p:cNvSpPr txBox="1"/>
            <p:nvPr/>
          </p:nvSpPr>
          <p:spPr>
            <a:xfrm>
              <a:off x="348206" y="1258266"/>
              <a:ext cx="7600709" cy="34806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Inventory Breakdown</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Hosts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Tasks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Plays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Roles</a:t>
              </a:r>
              <a:endParaRPr/>
            </a:p>
            <a:p>
              <a:pPr indent="0" lvl="0" marL="0" marR="0" rtl="0" algn="l">
                <a:lnSpc>
                  <a:spcPct val="150000"/>
                </a:lnSpc>
                <a:spcBef>
                  <a:spcPts val="0"/>
                </a:spcBef>
                <a:spcAft>
                  <a:spcPts val="0"/>
                </a:spcAft>
                <a:buClr>
                  <a:schemeClr val="dk1"/>
                </a:buClr>
                <a:buSzPts val="2400"/>
                <a:buFont typeface="PT Sans"/>
                <a:buNone/>
              </a:pPr>
              <a:r>
                <a:t/>
              </a:r>
              <a:endParaRPr b="0" i="0" sz="2400">
                <a:solidFill>
                  <a:srgbClr val="000000"/>
                </a:solidFill>
                <a:latin typeface="Calibri"/>
                <a:ea typeface="Calibri"/>
                <a:cs typeface="Calibri"/>
                <a:sym typeface="Calibri"/>
              </a:endParaRPr>
            </a:p>
            <a:p>
              <a:pPr indent="0" lvl="0" marL="0" marR="0" rtl="0" algn="l">
                <a:lnSpc>
                  <a:spcPct val="150000"/>
                </a:lnSpc>
                <a:spcBef>
                  <a:spcPts val="560"/>
                </a:spcBef>
                <a:spcAft>
                  <a:spcPts val="0"/>
                </a:spcAft>
                <a:buClr>
                  <a:schemeClr val="dk1"/>
                </a:buClr>
                <a:buSzPts val="2800"/>
                <a:buFont typeface="PT Sans"/>
                <a:buNone/>
              </a:pPr>
              <a:r>
                <a:t/>
              </a:r>
              <a:endParaRPr b="1" i="0" sz="2800">
                <a:solidFill>
                  <a:schemeClr val="dk1"/>
                </a:solidFill>
                <a:latin typeface="Calibri"/>
                <a:ea typeface="Calibri"/>
                <a:cs typeface="Calibri"/>
                <a:sym typeface="Calibri"/>
              </a:endParaRPr>
            </a:p>
          </p:txBody>
        </p:sp>
        <p:sp>
          <p:nvSpPr>
            <p:cNvPr id="807" name="Google Shape;807;p107"/>
            <p:cNvSpPr/>
            <p:nvPr/>
          </p:nvSpPr>
          <p:spPr>
            <a:xfrm>
              <a:off x="4626443" y="1876546"/>
              <a:ext cx="3962400" cy="2862322"/>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Modules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Playbooks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Management, </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Provisioning With Ansible</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Best Practices</a:t>
              </a:r>
              <a:endParaRPr sz="2000">
                <a:solidFill>
                  <a:srgbClr val="000000"/>
                </a:solidFill>
                <a:latin typeface="Calibri"/>
                <a:ea typeface="Calibri"/>
                <a:cs typeface="Calibri"/>
                <a:sym typeface="Calibri"/>
              </a:endParaRPr>
            </a:p>
          </p:txBody>
        </p:sp>
      </p:grpSp>
      <p:sp>
        <p:nvSpPr>
          <p:cNvPr id="808" name="Google Shape;808;p107"/>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809" name="Google Shape;809;p107"/>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The Ansible Command Line</a:t>
            </a:r>
            <a:endParaRPr/>
          </a:p>
        </p:txBody>
      </p:sp>
      <p:cxnSp>
        <p:nvCxnSpPr>
          <p:cNvPr id="815" name="Google Shape;815;p10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16" name="Google Shape;816;p108"/>
          <p:cNvSpPr txBox="1"/>
          <p:nvPr/>
        </p:nvSpPr>
        <p:spPr>
          <a:xfrm>
            <a:off x="609600" y="1600200"/>
            <a:ext cx="7924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Ansible comes with a number of command line tools which you will use to interact with the rest of your infrastructure. The most frequently used tools for most people are: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 - a low level tool useful for running ad-hoc commands.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ansible-playbook - the tool you use to kick off playbook runs across your environment.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ansible-galaxy - the tool you use to search, download and update community roles as well as create your own.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ansible-vault - used in the protection of sensitive information stored in your ansible repository.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Modules Overview</a:t>
            </a:r>
            <a:endParaRPr/>
          </a:p>
        </p:txBody>
      </p:sp>
      <p:sp>
        <p:nvSpPr>
          <p:cNvPr id="822" name="Google Shape;822;p10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which in many other settings may be more commonly referred to as library, or task plugins, are the core component on what is accomplishing the jobs we tell Ansible we want done.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take a                approach to arguments and are </a:t>
            </a:r>
            <a:r>
              <a:rPr b="0" i="0" lang="en-US" sz="3200" u="sng" cap="none" strike="noStrike">
                <a:solidFill>
                  <a:schemeClr val="dk1"/>
                </a:solidFill>
                <a:latin typeface="Calibri"/>
                <a:ea typeface="Calibri"/>
                <a:cs typeface="Calibri"/>
                <a:sym typeface="Calibri"/>
              </a:rPr>
              <a:t>space </a:t>
            </a:r>
            <a:r>
              <a:rPr b="0" i="0" lang="en-US" sz="3200" u="none" cap="none" strike="noStrike">
                <a:solidFill>
                  <a:schemeClr val="dk1"/>
                </a:solidFill>
                <a:latin typeface="Calibri"/>
                <a:ea typeface="Calibri"/>
                <a:cs typeface="Calibri"/>
                <a:sym typeface="Calibri"/>
              </a:rPr>
              <a:t>delimited.</a:t>
            </a:r>
            <a:endParaRPr/>
          </a:p>
          <a:p>
            <a:pPr indent="0" lvl="1" marL="457200" marR="0" rtl="0" algn="l">
              <a:spcBef>
                <a:spcPts val="560"/>
              </a:spcBef>
              <a:spcAft>
                <a:spcPts val="0"/>
              </a:spcAft>
              <a:buClr>
                <a:schemeClr val="dk1"/>
              </a:buClr>
              <a:buSzPts val="2800"/>
              <a:buFont typeface="Calibri"/>
              <a:buNone/>
            </a:pPr>
            <a:r>
              <a:t/>
            </a:r>
            <a:endParaRPr b="0" i="0" sz="2800" u="sng" cap="none" strike="noStrike">
              <a:solidFill>
                <a:schemeClr val="dk1"/>
              </a:solidFill>
              <a:latin typeface="Calibri"/>
              <a:ea typeface="Calibri"/>
              <a:cs typeface="Calibri"/>
              <a:sym typeface="Calibri"/>
            </a:endParaRPr>
          </a:p>
        </p:txBody>
      </p:sp>
      <p:cxnSp>
        <p:nvCxnSpPr>
          <p:cNvPr id="823" name="Google Shape;823;p10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24" name="Google Shape;824;p109"/>
          <p:cNvSpPr/>
          <p:nvPr/>
        </p:nvSpPr>
        <p:spPr>
          <a:xfrm>
            <a:off x="3505200" y="4114800"/>
            <a:ext cx="1229700" cy="369300"/>
          </a:xfrm>
          <a:prstGeom prst="rect">
            <a:avLst/>
          </a:prstGeom>
          <a:solidFill>
            <a:srgbClr val="FDE9D8"/>
          </a:solid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key=value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Command Line: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Installing Software/Packages</a:t>
            </a:r>
            <a:br>
              <a:rPr b="1" i="0" lang="en-US" sz="3200" u="none" cap="none" strike="noStrike">
                <a:solidFill>
                  <a:srgbClr val="E36C09"/>
                </a:solidFill>
                <a:latin typeface="Calibri"/>
                <a:ea typeface="Calibri"/>
                <a:cs typeface="Calibri"/>
                <a:sym typeface="Calibri"/>
              </a:rPr>
            </a:br>
            <a:endParaRPr b="1" i="0" sz="3200" u="none" cap="none" strike="noStrike">
              <a:solidFill>
                <a:srgbClr val="E36C09"/>
              </a:solidFill>
              <a:latin typeface="Calibri"/>
              <a:ea typeface="Calibri"/>
              <a:cs typeface="Calibri"/>
              <a:sym typeface="Calibri"/>
            </a:endParaRPr>
          </a:p>
        </p:txBody>
      </p:sp>
      <p:cxnSp>
        <p:nvCxnSpPr>
          <p:cNvPr id="830" name="Google Shape;830;p11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31" name="Google Shape;831;p110"/>
          <p:cNvSpPr txBox="1"/>
          <p:nvPr/>
        </p:nvSpPr>
        <p:spPr>
          <a:xfrm>
            <a:off x="838200" y="1371600"/>
            <a:ext cx="74676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Ansible modules available to manage packages for many platforms. For instance, there are modules available for yum and apt.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Examples of these in use: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but don’t update it:</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to a specific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"name=acme-1.5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at the latest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state=latest"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not installed:</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state=absent"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Who is this course for?</a:t>
            </a:r>
            <a:endParaRPr/>
          </a:p>
        </p:txBody>
      </p:sp>
      <p:cxnSp>
        <p:nvCxnSpPr>
          <p:cNvPr id="355" name="Google Shape;355;p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56" name="Google Shape;356;p66"/>
          <p:cNvSpPr txBox="1"/>
          <p:nvPr/>
        </p:nvSpPr>
        <p:spPr>
          <a:xfrm>
            <a:off x="152400" y="1371600"/>
            <a:ext cx="86868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b="1" i="0" lang="en-US" sz="2400">
                <a:solidFill>
                  <a:schemeClr val="dk1"/>
                </a:solidFill>
                <a:latin typeface="Calibri"/>
                <a:ea typeface="Calibri"/>
                <a:cs typeface="Calibri"/>
                <a:sym typeface="Calibri"/>
              </a:rPr>
              <a:t>This workshop is well suited for:</a:t>
            </a:r>
            <a:endParaRPr/>
          </a:p>
          <a:p>
            <a:pPr indent="-285750" lvl="1" marL="742950" marR="0" rtl="0" algn="l">
              <a:spcBef>
                <a:spcPts val="4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IT Specialists who are moderately comfortable working in a Linux environment, and familiar with SSH use, commonly working as either:</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Developers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Q/A or Testers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System Administrators/Engineers </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DBAs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Or an IT in different job role who finds themselves in need of a simplified orchestration and configuration management program. </a:t>
            </a:r>
            <a:endParaRPr/>
          </a:p>
          <a:p>
            <a:pPr indent="-158750" lvl="1" marL="742950" marR="0" rtl="0" algn="l">
              <a:spcBef>
                <a:spcPts val="400"/>
              </a:spcBef>
              <a:spcAft>
                <a:spcPts val="0"/>
              </a:spcAft>
              <a:buClr>
                <a:schemeClr val="dk1"/>
              </a:buClr>
              <a:buSzPts val="2000"/>
              <a:buFont typeface="PT Sans"/>
              <a:buNone/>
            </a:pPr>
            <a:r>
              <a:t/>
            </a:r>
            <a:endParaRPr b="1" i="0" sz="20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Command Line:</a:t>
            </a:r>
            <a:br>
              <a:rPr b="1" i="0" lang="en-US" sz="36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Managing Users, Permissions, &amp; Services</a:t>
            </a:r>
            <a:endParaRPr b="1" i="0" sz="3600" u="none" cap="none" strike="noStrike">
              <a:solidFill>
                <a:srgbClr val="E36C09"/>
              </a:solidFill>
              <a:latin typeface="Calibri"/>
              <a:ea typeface="Calibri"/>
              <a:cs typeface="Calibri"/>
              <a:sym typeface="Calibri"/>
            </a:endParaRPr>
          </a:p>
        </p:txBody>
      </p:sp>
      <p:sp>
        <p:nvSpPr>
          <p:cNvPr id="837" name="Google Shape;837;p111"/>
          <p:cNvSpPr txBox="1"/>
          <p:nvPr>
            <p:ph idx="1" type="body"/>
          </p:nvPr>
        </p:nvSpPr>
        <p:spPr>
          <a:xfrm>
            <a:off x="228600" y="1493520"/>
            <a:ext cx="8686800" cy="55324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‘user’ module allows easy creation and manipulation of existing user accounts, as well as removal of user accounts that may exist:</a:t>
            </a:r>
            <a:endParaRPr/>
          </a:p>
          <a:p>
            <a:pPr indent="0" lvl="0" marL="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For Example:</a:t>
            </a:r>
            <a:endParaRPr/>
          </a:p>
          <a:p>
            <a:pPr indent="0" lvl="0" marL="0" marR="0" rtl="0" algn="l">
              <a:spcBef>
                <a:spcPts val="2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password=&lt;encrypted password here&gt;"</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state=absent“</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started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Alternatively, restart a service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state=restarted"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stopped:</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state=stopped"</a:t>
            </a:r>
            <a:endParaRPr/>
          </a:p>
        </p:txBody>
      </p:sp>
      <p:cxnSp>
        <p:nvCxnSpPr>
          <p:cNvPr id="838" name="Google Shape;838;p111"/>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Breakdown</a:t>
            </a:r>
            <a:endParaRPr/>
          </a:p>
        </p:txBody>
      </p:sp>
      <p:sp>
        <p:nvSpPr>
          <p:cNvPr id="844" name="Google Shape;844;p112"/>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u="none" cap="none" strike="noStrike">
                <a:solidFill>
                  <a:srgbClr val="595959"/>
                </a:solidFill>
                <a:latin typeface="Calibri"/>
                <a:ea typeface="Calibri"/>
                <a:cs typeface="Calibri"/>
                <a:sym typeface="Calibri"/>
              </a:rPr>
              <a:t>We have talked a lot about performing actions on a target machine, but so far we have only been dealing with a single target.</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Ansible uses an “inventory” to define all the target machines in your environment, </a:t>
            </a:r>
            <a:r>
              <a:rPr b="1" lang="en-US" sz="2000"/>
              <a:t>whether</a:t>
            </a:r>
            <a:r>
              <a:rPr b="1" i="0" lang="en-US" sz="2000" u="none" cap="none" strike="noStrike">
                <a:solidFill>
                  <a:schemeClr val="dk1"/>
                </a:solidFill>
                <a:latin typeface="Calibri"/>
                <a:ea typeface="Calibri"/>
                <a:cs typeface="Calibri"/>
                <a:sym typeface="Calibri"/>
              </a:rPr>
              <a:t> they are physical servers, virtual machines, or instances running on a third party cloud provider such as Amazon AWS or DigitalOcean.</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 inventory in it’s most basic form can just be a text file containing a list of hostnames, but we can be a little more descriptive in our inventory and split our machines into logical groups.</a:t>
            </a:r>
            <a:endParaRPr/>
          </a:p>
        </p:txBody>
      </p:sp>
      <p:cxnSp>
        <p:nvCxnSpPr>
          <p:cNvPr id="845" name="Google Shape;845;p11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 Groups: Example</a:t>
            </a:r>
            <a:endParaRPr/>
          </a:p>
        </p:txBody>
      </p:sp>
      <p:sp>
        <p:nvSpPr>
          <p:cNvPr id="852" name="Google Shape;852;p113"/>
          <p:cNvSpPr txBox="1"/>
          <p:nvPr>
            <p:ph idx="1" type="body"/>
          </p:nvPr>
        </p:nvSpPr>
        <p:spPr>
          <a:xfrm>
            <a:off x="533400" y="1524000"/>
            <a:ext cx="8229600" cy="45261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When performing configuration tasks, we typically want to perform actions on groups of hosts, rather than on an individual host.</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Consider our example inventory which defines two web nodes, and one database node:</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[vagrant@ansible vagrant]$ cat hosts </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 ansible_ssh_host=10.2.3.20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 ansible_ssh_host=10.2.3.30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 ansible_ssh_host=10.2.3.40</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[web]</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[database]</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10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Ansible automatically defines a group called all which includes all of the hosts in the inventory.</a:t>
            </a:r>
            <a:endParaRPr/>
          </a:p>
        </p:txBody>
      </p:sp>
      <p:cxnSp>
        <p:nvCxnSpPr>
          <p:cNvPr id="853" name="Google Shape;853;p11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if I want, or </a:t>
            </a:r>
            <a:r>
              <a:rPr b="1" i="1" lang="en-US" sz="4000" u="none" cap="none" strike="noStrike">
                <a:solidFill>
                  <a:srgbClr val="E36C09"/>
                </a:solidFill>
                <a:latin typeface="Calibri"/>
                <a:ea typeface="Calibri"/>
                <a:cs typeface="Calibri"/>
                <a:sym typeface="Calibri"/>
              </a:rPr>
              <a:t>need </a:t>
            </a:r>
            <a:r>
              <a:rPr b="1" i="0" lang="en-US" sz="4000" u="none" cap="none" strike="noStrike">
                <a:solidFill>
                  <a:srgbClr val="E36C09"/>
                </a:solidFill>
                <a:latin typeface="Calibri"/>
                <a:ea typeface="Calibri"/>
                <a:cs typeface="Calibri"/>
                <a:sym typeface="Calibri"/>
              </a:rPr>
              <a:t>a GUI?</a:t>
            </a:r>
            <a:endParaRPr/>
          </a:p>
        </p:txBody>
      </p:sp>
      <p:sp>
        <p:nvSpPr>
          <p:cNvPr id="859" name="Google Shape;859;p11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u="none" cap="none" strike="noStrike">
                <a:solidFill>
                  <a:srgbClr val="595959"/>
                </a:solidFill>
                <a:latin typeface="Calibri"/>
                <a:ea typeface="Calibri"/>
                <a:cs typeface="Calibri"/>
                <a:sym typeface="Calibri"/>
              </a:rPr>
              <a:t>For most operations, people working on the command line is part of the job. But if you have members of your organization that need the ability to execute tasks with Ansible, or you want to hide ansible behind a web interface, there are options to help with that.</a:t>
            </a:r>
            <a:endParaRPr b="1" i="0" sz="3200" u="none" cap="none" strike="noStrike">
              <a:solidFill>
                <a:srgbClr val="595959"/>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860" name="Google Shape;860;p11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cxnSp>
        <p:nvCxnSpPr>
          <p:cNvPr id="865" name="Google Shape;865;p11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66" name="Google Shape;866;p11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Command Line Basics</a:t>
            </a:r>
            <a:endParaRPr/>
          </a:p>
        </p:txBody>
      </p:sp>
      <p:sp>
        <p:nvSpPr>
          <p:cNvPr id="867" name="Google Shape;867;p115"/>
          <p:cNvSpPr txBox="1"/>
          <p:nvPr/>
        </p:nvSpPr>
        <p:spPr>
          <a:xfrm>
            <a:off x="457200" y="1607046"/>
            <a:ext cx="83058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Exercise 1 &amp; 2</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B: </a:t>
            </a:r>
            <a:r>
              <a:rPr b="1" lang="en-US" sz="2400">
                <a:solidFill>
                  <a:srgbClr val="E36C09"/>
                </a:solidFill>
                <a:latin typeface="Calibri"/>
                <a:ea typeface="Calibri"/>
                <a:cs typeface="Calibri"/>
                <a:sym typeface="Calibri"/>
              </a:rPr>
              <a:t>Exercise 3 (pre lunch)</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t>
            </a:r>
            <a:r>
              <a:rPr b="1" lang="en-US" sz="2400">
                <a:solidFill>
                  <a:srgbClr val="E36C09"/>
                </a:solidFill>
                <a:latin typeface="Calibri"/>
                <a:ea typeface="Calibri"/>
                <a:cs typeface="Calibri"/>
                <a:sym typeface="Calibri"/>
              </a:rPr>
              <a:t>Exercise 4 (post Lunch)</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1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Hosts, Tasks, Roles, and Plays</a:t>
            </a:r>
            <a:endParaRPr/>
          </a:p>
        </p:txBody>
      </p:sp>
      <p:sp>
        <p:nvSpPr>
          <p:cNvPr id="873" name="Google Shape;873;p116"/>
          <p:cNvSpPr txBox="1"/>
          <p:nvPr>
            <p:ph idx="1" type="body"/>
          </p:nvPr>
        </p:nvSpPr>
        <p:spPr>
          <a:xfrm>
            <a:off x="487680" y="1295400"/>
            <a:ext cx="8229600" cy="50751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Tasks – </a:t>
            </a:r>
            <a:r>
              <a:rPr b="0" i="0" lang="en-US" sz="2000" u="none" cap="none" strike="noStrike">
                <a:solidFill>
                  <a:schemeClr val="dk1"/>
                </a:solidFill>
                <a:latin typeface="Calibri"/>
                <a:ea typeface="Calibri"/>
                <a:cs typeface="Calibri"/>
                <a:sym typeface="Calibri"/>
              </a:rPr>
              <a:t>Playbooks exist to run tasks. Tasks combine an action (a module and its arguments) with a name and optionally some other keywords (like looping directives). </a:t>
            </a:r>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Plays – </a:t>
            </a:r>
            <a:r>
              <a:rPr b="0" i="0" lang="en-US" sz="2000" u="none" cap="none" strike="noStrike">
                <a:solidFill>
                  <a:schemeClr val="dk1"/>
                </a:solidFill>
                <a:latin typeface="Calibri"/>
                <a:ea typeface="Calibri"/>
                <a:cs typeface="Calibri"/>
                <a:sym typeface="Calibri"/>
              </a:rPr>
              <a:t>A play is minimally a mapping between a set of hosts selected by a host specifier (usually chosen by groups but sometimes by hostname globs) and the tasks which run on those hosts to define the role that those systems will perform.</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Roles – </a:t>
            </a:r>
            <a:r>
              <a:rPr b="0" i="0" lang="en-US" sz="2000" u="none" cap="none" strike="noStrike">
                <a:solidFill>
                  <a:schemeClr val="dk1"/>
                </a:solidFill>
                <a:latin typeface="Calibri"/>
                <a:ea typeface="Calibri"/>
                <a:cs typeface="Calibri"/>
                <a:sym typeface="Calibri"/>
              </a:rPr>
              <a:t>Roles are units of organization in Ansible. Assigning a role to a group of hosts (or a set of groups, or host patterns, etc.) implies that they should implement a specific behavior. (check redi</a:t>
            </a:r>
            <a:r>
              <a:rPr lang="en-US" sz="2000"/>
              <a:t>s, nginx roles)</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Hosts– </a:t>
            </a:r>
            <a:r>
              <a:rPr b="0" i="0" lang="en-US" sz="2000" u="none" cap="none" strike="noStrike">
                <a:solidFill>
                  <a:schemeClr val="dk1"/>
                </a:solidFill>
                <a:latin typeface="Calibri"/>
                <a:ea typeface="Calibri"/>
                <a:cs typeface="Calibri"/>
                <a:sym typeface="Calibri"/>
              </a:rPr>
              <a:t>A host is simply a remote machine that Ansible manages.</a:t>
            </a:r>
            <a:endParaRPr/>
          </a:p>
        </p:txBody>
      </p:sp>
      <p:cxnSp>
        <p:nvCxnSpPr>
          <p:cNvPr id="874" name="Google Shape;874;p11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1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81" name="Google Shape;881;p117"/>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Since we have already constructed a few example playbooks, you may have noticed files with the .yml extension.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uses YAML as the default language in which we write our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“YAML is a human friendly data serialization standard for all programming languages.” </a:t>
            </a:r>
            <a:r>
              <a:rPr b="1" i="0" lang="en-US" sz="1400" u="none" cap="none" strike="noStrike">
                <a:solidFill>
                  <a:srgbClr val="3F3F3F"/>
                </a:solidFill>
                <a:latin typeface="Calibri"/>
                <a:ea typeface="Calibri"/>
                <a:cs typeface="Calibri"/>
                <a:sym typeface="Calibri"/>
              </a:rPr>
              <a:t>(Source: </a:t>
            </a:r>
            <a:r>
              <a:rPr b="1" i="0" lang="en-US" sz="1400" u="sng" cap="none" strike="noStrike">
                <a:solidFill>
                  <a:schemeClr val="hlink"/>
                </a:solidFill>
                <a:latin typeface="Calibri"/>
                <a:ea typeface="Calibri"/>
                <a:cs typeface="Calibri"/>
                <a:sym typeface="Calibri"/>
                <a:hlinkClick r:id="rId3"/>
              </a:rPr>
              <a:t>www.yaml.org</a:t>
            </a:r>
            <a:r>
              <a:rPr b="1" i="0" lang="en-US" sz="14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More simply put, and specifically for our use case here: YAML is a file format and is similar in intent to JSON, but generally easier for humans to read.</a:t>
            </a:r>
            <a:endParaRPr/>
          </a:p>
        </p:txBody>
      </p:sp>
      <p:cxnSp>
        <p:nvCxnSpPr>
          <p:cNvPr id="882" name="Google Shape;882;p11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91" name="Google Shape;891;p118"/>
          <p:cNvSpPr txBox="1"/>
          <p:nvPr>
            <p:ph idx="1" type="body"/>
          </p:nvPr>
        </p:nvSpPr>
        <p:spPr>
          <a:xfrm>
            <a:off x="381000" y="1371600"/>
            <a:ext cx="8229600" cy="4724400"/>
          </a:xfrm>
          <a:prstGeom prst="rect">
            <a:avLst/>
          </a:prstGeom>
          <a:noFill/>
          <a:ln>
            <a:noFill/>
          </a:ln>
        </p:spPr>
        <p:txBody>
          <a:bodyPr anchorCtr="0" anchor="t" bIns="45700" lIns="91425" spcFirstLastPara="1" rIns="91425" wrap="square" tIns="45700">
            <a:noAutofit/>
          </a:bodyPr>
          <a:lstStyle/>
          <a:p>
            <a:pPr indent="-260350" lvl="1" marL="742950" marR="0" rtl="0" algn="l">
              <a:spcBef>
                <a:spcPts val="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Start of file and comments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YAML file generally starts with three “-“ characters on a line by itself</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 character = Comment</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Dictionaries and Lists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dictionary is represented in a simple key: value form (the colon must be followed by a space):</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Dictionaries and Lists can be in abbreviated form if desired, though usually done when more complex data structures are wanted.</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List members, or items will always begin with a     “– “</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Strings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Strings in Quotes = Optional</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this is a string</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“Or you can put it in quotes”</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Boolean</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Ansible is fairly flexible on Boolean values or yes / no, true / false.</a:t>
            </a:r>
            <a:endParaRPr sz="1200"/>
          </a:p>
          <a:p>
            <a:pPr indent="0" lvl="1" marL="457200" marR="0" rtl="0" algn="l">
              <a:spcBef>
                <a:spcPts val="100"/>
              </a:spcBef>
              <a:spcAft>
                <a:spcPts val="0"/>
              </a:spcAft>
              <a:buClr>
                <a:schemeClr val="dk1"/>
              </a:buClr>
              <a:buSzPts val="1000"/>
              <a:buFont typeface="Calibri"/>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Values</a:t>
            </a:r>
            <a:endParaRPr sz="1200"/>
          </a:p>
          <a:p>
            <a:pPr indent="-184150" lvl="1" marL="62865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Values can span multiple lines using a  “ | “ or a “ &gt; “ </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   includes new lines</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&gt;  ignores new lines.</a:t>
            </a:r>
            <a:endParaRPr sz="1200"/>
          </a:p>
          <a:p>
            <a:pPr indent="-209550" lvl="1" marL="742950" marR="0" rtl="0" algn="l">
              <a:spcBef>
                <a:spcPts val="100"/>
              </a:spcBef>
              <a:spcAft>
                <a:spcPts val="0"/>
              </a:spcAft>
              <a:buClr>
                <a:schemeClr val="dk1"/>
              </a:buClr>
              <a:buSzPts val="1200"/>
              <a:buFont typeface="Calibri"/>
              <a:buNone/>
            </a:pPr>
            <a:r>
              <a:t/>
            </a:r>
            <a:endParaRPr b="1" i="0" sz="1200" u="none" cap="none" strike="noStrike">
              <a:solidFill>
                <a:srgbClr val="595959"/>
              </a:solidFill>
              <a:latin typeface="Calibri"/>
              <a:ea typeface="Calibri"/>
              <a:cs typeface="Calibri"/>
              <a:sym typeface="Calibri"/>
            </a:endParaRPr>
          </a:p>
          <a:p>
            <a:pPr indent="-215900" lvl="0" marL="342900" marR="0" rtl="0" algn="l">
              <a:spcBef>
                <a:spcPts val="2200"/>
              </a:spcBef>
              <a:spcAft>
                <a:spcPts val="0"/>
              </a:spcAft>
              <a:buClr>
                <a:schemeClr val="dk1"/>
              </a:buClr>
              <a:buSzPts val="2000"/>
              <a:buFont typeface="Calibri"/>
              <a:buNone/>
            </a:pPr>
            <a:r>
              <a:t/>
            </a:r>
            <a:endParaRPr b="1" i="0" sz="1200" u="none" cap="none" strike="noStrike">
              <a:solidFill>
                <a:srgbClr val="3F3F3F"/>
              </a:solidFill>
              <a:latin typeface="Calibri"/>
              <a:ea typeface="Calibri"/>
              <a:cs typeface="Calibri"/>
              <a:sym typeface="Calibri"/>
            </a:endParaRPr>
          </a:p>
        </p:txBody>
      </p:sp>
      <p:cxnSp>
        <p:nvCxnSpPr>
          <p:cNvPr id="892" name="Google Shape;892;p11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93" name="Google Shape;893;p118"/>
          <p:cNvSpPr/>
          <p:nvPr/>
        </p:nvSpPr>
        <p:spPr>
          <a:xfrm>
            <a:off x="3561588" y="3200400"/>
            <a:ext cx="3810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Dash</a:t>
            </a:r>
            <a:endParaRPr/>
          </a:p>
        </p:txBody>
      </p:sp>
      <p:cxnSp>
        <p:nvCxnSpPr>
          <p:cNvPr id="894" name="Google Shape;894;p118"/>
          <p:cNvCxnSpPr>
            <a:stCxn id="893" idx="3"/>
          </p:cNvCxnSpPr>
          <p:nvPr/>
        </p:nvCxnSpPr>
        <p:spPr>
          <a:xfrm flipH="1" rot="10800000">
            <a:off x="3942588" y="3124200"/>
            <a:ext cx="45600" cy="152400"/>
          </a:xfrm>
          <a:prstGeom prst="bentConnector2">
            <a:avLst/>
          </a:prstGeom>
          <a:noFill/>
          <a:ln cap="flat" cmpd="sng" w="9525">
            <a:solidFill>
              <a:srgbClr val="4A7DBA"/>
            </a:solidFill>
            <a:prstDash val="solid"/>
            <a:round/>
            <a:headEnd len="sm" w="sm" type="none"/>
            <a:tailEnd len="med" w="med" type="triangle"/>
          </a:ln>
        </p:spPr>
      </p:cxnSp>
      <p:grpSp>
        <p:nvGrpSpPr>
          <p:cNvPr id="895" name="Google Shape;895;p118"/>
          <p:cNvGrpSpPr/>
          <p:nvPr/>
        </p:nvGrpSpPr>
        <p:grpSpPr>
          <a:xfrm>
            <a:off x="4103860" y="3124200"/>
            <a:ext cx="570240" cy="228600"/>
            <a:chOff x="4084080" y="3124200"/>
            <a:chExt cx="518400" cy="228600"/>
          </a:xfrm>
        </p:grpSpPr>
        <p:sp>
          <p:nvSpPr>
            <p:cNvPr id="896" name="Google Shape;896;p118"/>
            <p:cNvSpPr/>
            <p:nvPr/>
          </p:nvSpPr>
          <p:spPr>
            <a:xfrm>
              <a:off x="4145280" y="3200400"/>
              <a:ext cx="4572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Space</a:t>
              </a:r>
              <a:endParaRPr/>
            </a:p>
          </p:txBody>
        </p:sp>
        <p:cxnSp>
          <p:nvCxnSpPr>
            <p:cNvPr id="897" name="Google Shape;897;p118"/>
            <p:cNvCxnSpPr>
              <a:stCxn id="896" idx="1"/>
            </p:cNvCxnSpPr>
            <p:nvPr/>
          </p:nvCxnSpPr>
          <p:spPr>
            <a:xfrm rot="10800000">
              <a:off x="4084080" y="3124200"/>
              <a:ext cx="61200" cy="152400"/>
            </a:xfrm>
            <a:prstGeom prst="bentConnector2">
              <a:avLst/>
            </a:prstGeom>
            <a:noFill/>
            <a:ln cap="flat" cmpd="sng" w="9525">
              <a:solidFill>
                <a:srgbClr val="4A7DBA"/>
              </a:solidFill>
              <a:prstDash val="solid"/>
              <a:round/>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04" name="Google Shape;904;p119"/>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05" name="Google Shape;905;p119"/>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06" name="Google Shape;906;p11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13" name="Google Shape;913;p120"/>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14" name="Google Shape;914;p120"/>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15" name="Google Shape;915;p12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What to expect from this class</a:t>
            </a:r>
            <a:endParaRPr/>
          </a:p>
        </p:txBody>
      </p:sp>
      <p:cxnSp>
        <p:nvCxnSpPr>
          <p:cNvPr id="362" name="Google Shape;362;p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63" name="Google Shape;363;p67"/>
          <p:cNvSpPr txBox="1"/>
          <p:nvPr/>
        </p:nvSpPr>
        <p:spPr>
          <a:xfrm>
            <a:off x="457200" y="1295400"/>
            <a:ext cx="8382000" cy="4800600"/>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Hands-on experience from basic to real-world application.</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Fully participatory and Ansible centered. </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Conversations and coaching.</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An effort to bring what we learn here from the “real-world”, to “your world”.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 Playbooks</a:t>
            </a:r>
            <a:endParaRPr/>
          </a:p>
        </p:txBody>
      </p:sp>
      <p:sp>
        <p:nvSpPr>
          <p:cNvPr id="921" name="Google Shape;921;p12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Playbooks are expressed in YAML format</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By composing a playbook of multiple ‘plays’, it is possible to orchestrate multi-machine deployments. </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For each play in a playbook, you get to choose which machines in your infrastructure to target and what remote user to complete the steps (called tasks) as.</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hosts: Kubernetes_minon     # Group name from inventory file </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User: centos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Sudo: true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Roles:</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Java                                      # Role installed on server</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Memcached                         # Role installed on server</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cxnSp>
        <p:nvCxnSpPr>
          <p:cNvPr id="922" name="Google Shape;922;p12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2"/>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Breaking down a task:</a:t>
            </a:r>
            <a:endParaRPr/>
          </a:p>
        </p:txBody>
      </p:sp>
      <p:sp>
        <p:nvSpPr>
          <p:cNvPr id="928" name="Google Shape;928;p122"/>
          <p:cNvSpPr txBox="1"/>
          <p:nvPr>
            <p:ph idx="1" type="body"/>
          </p:nvPr>
        </p:nvSpPr>
        <p:spPr>
          <a:xfrm>
            <a:off x="152400" y="990600"/>
            <a:ext cx="8382000" cy="53340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Each task in our playbook starts with a name, and while the name value is optional, it helps others understand what your playbook is trying to do.</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Also, as we saw when we executed our playbook, the name gets displayed when the task is run, so it helps us know what Ansible is doing.</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These arguments tell the yum module that the "state" of the package named "epel-release" should be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name: Ensure the EPEL repository is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yum: name=epel-release state=present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929" name="Google Shape;929;p122"/>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cxnSp>
        <p:nvCxnSpPr>
          <p:cNvPr id="935" name="Google Shape;935;p12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936" name="Google Shape;936;p123"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937" name="Google Shape;937;p123"/>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Working with Playbooks</a:t>
            </a:r>
            <a:endParaRPr/>
          </a:p>
        </p:txBody>
      </p:sp>
      <p:sp>
        <p:nvSpPr>
          <p:cNvPr id="938" name="Google Shape;938;p123"/>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i="0" lang="en-US" sz="2400">
                <a:solidFill>
                  <a:srgbClr val="E36C09"/>
                </a:solidFill>
                <a:latin typeface="Calibri"/>
                <a:ea typeface="Calibri"/>
                <a:cs typeface="Calibri"/>
                <a:sym typeface="Calibri"/>
              </a:rPr>
              <a:t>Outlining and Creating A Simple Playbook (Exercise 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4"/>
          <p:cNvSpPr txBox="1"/>
          <p:nvPr>
            <p:ph type="title"/>
          </p:nvPr>
        </p:nvSpPr>
        <p:spPr>
          <a:xfrm>
            <a:off x="2286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How a role works</a:t>
            </a:r>
            <a:endParaRPr/>
          </a:p>
        </p:txBody>
      </p:sp>
      <p:sp>
        <p:nvSpPr>
          <p:cNvPr id="947" name="Google Shape;947;p12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All roles must have a tasks/main.yml file, this file gets executed first and describes how the rest of the role is defined.</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 files folder contains files that get copied to a target node, while the templates folder contains templates that get turned in to files on the target node.</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We will build our own role a bit later, but for now let’s see what happens when we execute our role.</a:t>
            </a:r>
            <a:endParaRPr/>
          </a:p>
        </p:txBody>
      </p:sp>
      <p:cxnSp>
        <p:nvCxnSpPr>
          <p:cNvPr id="948" name="Google Shape;948;p124"/>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5"/>
          <p:cNvSpPr txBox="1"/>
          <p:nvPr>
            <p:ph type="title"/>
          </p:nvPr>
        </p:nvSpPr>
        <p:spPr>
          <a:xfrm>
            <a:off x="304800" y="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Proper Variable Use in Roles</a:t>
            </a:r>
            <a:endParaRPr/>
          </a:p>
        </p:txBody>
      </p:sp>
      <p:sp>
        <p:nvSpPr>
          <p:cNvPr id="954" name="Google Shape;954;p125"/>
          <p:cNvSpPr txBox="1"/>
          <p:nvPr>
            <p:ph idx="1" type="body"/>
          </p:nvPr>
        </p:nvSpPr>
        <p:spPr>
          <a:xfrm>
            <a:off x="342900" y="762000"/>
            <a:ext cx="8496300" cy="510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Especially when security is a concern, ie. Ansible Vault is in play, we want to follow through with the official best practices from Ansible regarding Variables and Roles. </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start with a </a:t>
            </a:r>
            <a:r>
              <a:rPr b="1" i="0" lang="en-US" sz="1900" u="none" cap="none" strike="noStrike">
                <a:solidFill>
                  <a:schemeClr val="dk1"/>
                </a:solidFill>
                <a:latin typeface="Calibri"/>
                <a:ea typeface="Calibri"/>
                <a:cs typeface="Calibri"/>
                <a:sym typeface="Calibri"/>
              </a:rPr>
              <a:t>group_vars/</a:t>
            </a:r>
            <a:r>
              <a:rPr b="0" i="0" lang="en-US" sz="1900" u="none" cap="none" strike="noStrike">
                <a:solidFill>
                  <a:schemeClr val="dk1"/>
                </a:solidFill>
                <a:latin typeface="Calibri"/>
                <a:ea typeface="Calibri"/>
                <a:cs typeface="Calibri"/>
                <a:sym typeface="Calibri"/>
              </a:rPr>
              <a:t> subdirectory named after the group.</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In this directory, create two files named </a:t>
            </a:r>
            <a:r>
              <a:rPr b="1" i="0" lang="en-US" sz="1900" u="none" cap="none" strike="noStrike">
                <a:solidFill>
                  <a:schemeClr val="dk1"/>
                </a:solidFill>
                <a:latin typeface="Calibri"/>
                <a:ea typeface="Calibri"/>
                <a:cs typeface="Calibri"/>
                <a:sym typeface="Calibri"/>
              </a:rPr>
              <a:t>vars</a:t>
            </a:r>
            <a:r>
              <a:rPr b="0" i="0" lang="en-US" sz="1900" u="none" cap="none" strike="noStrike">
                <a:solidFill>
                  <a:schemeClr val="dk1"/>
                </a:solidFill>
                <a:latin typeface="Calibri"/>
                <a:ea typeface="Calibri"/>
                <a:cs typeface="Calibri"/>
                <a:sym typeface="Calibri"/>
              </a:rPr>
              <a:t> and </a:t>
            </a:r>
            <a:r>
              <a:rPr b="1" i="0" lang="en-US" sz="1900" u="none" cap="none" strike="noStrike">
                <a:solidFill>
                  <a:schemeClr val="dk1"/>
                </a:solidFill>
                <a:latin typeface="Calibri"/>
                <a:ea typeface="Calibri"/>
                <a:cs typeface="Calibri"/>
                <a:sym typeface="Calibri"/>
              </a:rPr>
              <a:t>vault.</a:t>
            </a:r>
            <a:endParaRPr/>
          </a:p>
          <a:p>
            <a:pPr indent="0" lvl="0" marL="0" marR="0" rtl="0" algn="l">
              <a:spcBef>
                <a:spcPts val="220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	</a:t>
            </a:r>
            <a:r>
              <a:rPr b="0" i="0" lang="en-US" sz="1900" u="none" cap="none" strike="noStrike">
                <a:solidFill>
                  <a:schemeClr val="dk1"/>
                </a:solidFill>
                <a:latin typeface="Calibri"/>
                <a:ea typeface="Calibri"/>
                <a:cs typeface="Calibri"/>
                <a:sym typeface="Calibri"/>
              </a:rPr>
              <a:t>In </a:t>
            </a:r>
            <a:r>
              <a:rPr b="1" i="0" lang="en-US" sz="1900" u="none" cap="none" strike="noStrike">
                <a:solidFill>
                  <a:schemeClr val="dk1"/>
                </a:solidFill>
                <a:latin typeface="Calibri"/>
                <a:ea typeface="Calibri"/>
                <a:cs typeface="Calibri"/>
                <a:sym typeface="Calibri"/>
              </a:rPr>
              <a:t>vars, </a:t>
            </a:r>
            <a:r>
              <a:rPr b="0" i="0" lang="en-US" sz="1900" u="none" cap="none" strike="noStrike">
                <a:solidFill>
                  <a:schemeClr val="dk1"/>
                </a:solidFill>
                <a:latin typeface="Calibri"/>
                <a:ea typeface="Calibri"/>
                <a:cs typeface="Calibri"/>
                <a:sym typeface="Calibri"/>
              </a:rPr>
              <a:t>define all of the variables needed secure, or otherwise.</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Then, copy all of the sensitive variables over to the vault file and prefix these 	variables with ”vault_”.</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Finally, adjust the variables in the vars file to point to the 	matching vault_ variables and ensure that the vault file is vault encrypted. </a:t>
            </a:r>
            <a:endParaRPr/>
          </a:p>
          <a:p>
            <a:pPr indent="0" lvl="0" marL="0" marR="0" rtl="0" algn="l">
              <a:spcBef>
                <a:spcPts val="2200"/>
              </a:spcBef>
              <a:spcAft>
                <a:spcPts val="0"/>
              </a:spcAft>
              <a:buClr>
                <a:schemeClr val="dk1"/>
              </a:buClr>
              <a:buSzPts val="1944"/>
              <a:buFont typeface="Calibri"/>
              <a:buNone/>
            </a:pPr>
            <a:r>
              <a:rPr b="0" i="0" lang="en-US" sz="1944" u="none" cap="none" strike="noStrike">
                <a:solidFill>
                  <a:schemeClr val="dk1"/>
                </a:solidFill>
                <a:latin typeface="Calibri"/>
                <a:ea typeface="Calibri"/>
                <a:cs typeface="Calibri"/>
                <a:sym typeface="Calibri"/>
              </a:rPr>
              <a:t>This best practice has no limit on the amount of variable and vault files or their names.</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955" name="Google Shape;955;p125"/>
          <p:cNvCxnSpPr/>
          <p:nvPr/>
        </p:nvCxnSpPr>
        <p:spPr>
          <a:xfrm>
            <a:off x="304800" y="6858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Setting some default variables</a:t>
            </a:r>
            <a:endParaRPr/>
          </a:p>
        </p:txBody>
      </p:sp>
      <p:sp>
        <p:nvSpPr>
          <p:cNvPr id="962" name="Google Shape;962;p12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963" name="Google Shape;963;p12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964" name="Google Shape;964;p126"/>
          <p:cNvSpPr/>
          <p:nvPr/>
        </p:nvSpPr>
        <p:spPr>
          <a:xfrm>
            <a:off x="990600" y="1413377"/>
            <a:ext cx="7772400" cy="45261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1" i="0" lang="en-US" sz="1200" u="none" cap="none" strike="noStrike">
                <a:solidFill>
                  <a:schemeClr val="dk1"/>
                </a:solidFill>
                <a:latin typeface="Arial"/>
                <a:ea typeface="Arial"/>
                <a:cs typeface="Arial"/>
                <a:sym typeface="Arial"/>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Arial"/>
              <a:ea typeface="Arial"/>
              <a:cs typeface="Arial"/>
              <a:sym typeface="Arial"/>
            </a:endParaRPr>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ntp_multicastclient: no</a:t>
            </a:r>
            <a:endParaRPr b="1" i="0" sz="1200" u="none" cap="none" strike="noStrike">
              <a:solidFill>
                <a:srgbClr val="595959"/>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2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Dynamic inventory</a:t>
            </a:r>
            <a:endParaRPr/>
          </a:p>
        </p:txBody>
      </p:sp>
      <p:cxnSp>
        <p:nvCxnSpPr>
          <p:cNvPr id="972" name="Google Shape;972;p12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973" name="Google Shape;973;p127" title="Screenshot - dynamic inventory"/>
          <p:cNvPicPr preferRelativeResize="0"/>
          <p:nvPr/>
        </p:nvPicPr>
        <p:blipFill rotWithShape="1">
          <a:blip r:embed="rId3">
            <a:alphaModFix/>
          </a:blip>
          <a:srcRect b="46057" l="-7" r="60626" t="13445"/>
          <a:stretch/>
        </p:blipFill>
        <p:spPr>
          <a:xfrm>
            <a:off x="1143000" y="1524000"/>
            <a:ext cx="6934201" cy="44577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Final notes on dynamic inventory</a:t>
            </a:r>
            <a:endParaRPr/>
          </a:p>
        </p:txBody>
      </p:sp>
      <p:sp>
        <p:nvSpPr>
          <p:cNvPr id="979" name="Google Shape;979;p128"/>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Dynamic inventory scripts can save you a lot of time populating your inventory manually.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It is also possible to mix static and dynamic inventory.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If you created a directory such as inventory/staging/ and put a static inventory file and a dynamic inventory script in that directory, when you give ansible the “-i inventory/staging” argument it will process both your static and dynamic inventory and combine the two together.</a:t>
            </a:r>
            <a:endParaRPr/>
          </a:p>
        </p:txBody>
      </p:sp>
      <p:cxnSp>
        <p:nvCxnSpPr>
          <p:cNvPr id="980" name="Google Shape;980;p12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2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Documentation</a:t>
            </a:r>
            <a:endParaRPr/>
          </a:p>
        </p:txBody>
      </p:sp>
      <p:sp>
        <p:nvSpPr>
          <p:cNvPr id="986" name="Google Shape;986;p129"/>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primary, and currently most detailed source of documentation on Ansible can be found in Ansible’s official documentation site: </a:t>
            </a:r>
            <a:r>
              <a:rPr b="1" i="0" lang="en-US" sz="2400" u="none" cap="none" strike="noStrike">
                <a:solidFill>
                  <a:schemeClr val="dk1"/>
                </a:solidFill>
                <a:latin typeface="Calibri"/>
                <a:ea typeface="Calibri"/>
                <a:cs typeface="Calibri"/>
                <a:sym typeface="Calibri"/>
              </a:rPr>
              <a:t>docs.ansible.com.</a:t>
            </a:r>
            <a:r>
              <a:rPr b="0" i="0" lang="en-US" sz="2400" u="none" cap="none" strike="noStrike">
                <a:solidFill>
                  <a:schemeClr val="dk1"/>
                </a:solidFill>
                <a:latin typeface="Calibri"/>
                <a:ea typeface="Calibri"/>
                <a:cs typeface="Calibri"/>
                <a:sym typeface="Calibri"/>
              </a:rPr>
              <a:t> </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Examples of content available include: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Installation and how to get started with Ansible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Playbooks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Inventory</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Module Index including Network Modules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link to community provided information and how to contribute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Information regarding Ansible-Container</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And much more. </a:t>
            </a:r>
            <a:r>
              <a:rPr lang="en-US" sz="2200"/>
              <a:t>(go over some of the documentation sections)</a:t>
            </a:r>
            <a:endParaRPr/>
          </a:p>
        </p:txBody>
      </p:sp>
      <p:cxnSp>
        <p:nvCxnSpPr>
          <p:cNvPr id="987" name="Google Shape;987;p12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Taking a Look at the Ansible Galaxy</a:t>
            </a:r>
            <a:endParaRPr/>
          </a:p>
        </p:txBody>
      </p:sp>
      <p:sp>
        <p:nvSpPr>
          <p:cNvPr id="993" name="Google Shape;993;p130"/>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Access the Galaxy web site using GitHub OAuth, and to install roles use the ‘ansible-galaxy’ command line tool included in Ansible 1.4.2 and later.</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a:t>
            </a:r>
            <a:r>
              <a:rPr b="0" i="0" lang="en-US" sz="2000" u="none" cap="none" strike="noStrike">
                <a:solidFill>
                  <a:schemeClr val="dk1"/>
                </a:solidFill>
                <a:latin typeface="Calibri"/>
                <a:ea typeface="Calibri"/>
                <a:cs typeface="Calibri"/>
                <a:sym typeface="Calibri"/>
              </a:rPr>
              <a:t>nstalling Roles with Ansible Galaxy:</a:t>
            </a:r>
            <a:endParaRPr/>
          </a:p>
          <a:p>
            <a:pPr indent="0" lvl="2" marL="91440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ansible-galaxy install username.rolename</a:t>
            </a:r>
            <a:endParaRPr b="1" i="0" sz="2000" u="none" cap="none" strike="noStrike">
              <a:solidFill>
                <a:schemeClr val="dk1"/>
              </a:solidFill>
              <a:latin typeface="Calibri"/>
              <a:ea typeface="Calibri"/>
              <a:cs typeface="Calibri"/>
              <a:sym typeface="Calibri"/>
            </a:endParaRPr>
          </a:p>
          <a:p>
            <a:pPr indent="-285750" lvl="1" marL="742950" marR="0" rtl="0" algn="l">
              <a:spcBef>
                <a:spcPts val="48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Alternatively, specifying a specific directory where the downloaded role is placed</a:t>
            </a:r>
            <a:r>
              <a:rPr b="0" i="0" lang="en-US" sz="2400" u="none" cap="none" strike="noStrike">
                <a:solidFill>
                  <a:srgbClr val="000000"/>
                </a:solidFill>
                <a:latin typeface="Calibri"/>
                <a:ea typeface="Calibri"/>
                <a:cs typeface="Calibri"/>
                <a:sym typeface="Calibri"/>
              </a:rPr>
              <a:t>:</a:t>
            </a:r>
            <a:endParaRPr/>
          </a:p>
          <a:p>
            <a:pPr indent="0" lvl="2" marL="914400" marR="0" rtl="0" algn="l">
              <a:spcBef>
                <a:spcPts val="40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ansible-galaxy install username.role -p ~/Code/ansible_roles/</a:t>
            </a:r>
            <a:endParaRPr/>
          </a:p>
          <a:p>
            <a:pPr indent="0" lvl="2" marL="9144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994" name="Google Shape;994;p13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95250" y="221673"/>
            <a:ext cx="89535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About the lab environment…</a:t>
            </a:r>
            <a:endParaRPr/>
          </a:p>
        </p:txBody>
      </p:sp>
      <p:cxnSp>
        <p:nvCxnSpPr>
          <p:cNvPr id="369" name="Google Shape;369;p6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370" name="Google Shape;370;p68"/>
          <p:cNvSpPr txBox="1"/>
          <p:nvPr/>
        </p:nvSpPr>
        <p:spPr>
          <a:xfrm>
            <a:off x="266700" y="1219200"/>
            <a:ext cx="8610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Due to the versatile nature and robust capabilities of Ansible, the lab environment used in this class can be built in a large number of configurations. Because of this, we have designed the labs and the necessary environments on which they will run, to have characteristics similar to what would be seen in the typical enterprise setting.</a:t>
            </a:r>
            <a:endParaRPr/>
          </a:p>
          <a:p>
            <a:pPr indent="-273050" lvl="0" marL="342900" marR="0" rtl="0" algn="l">
              <a:spcBef>
                <a:spcPts val="220"/>
              </a:spcBef>
              <a:spcAft>
                <a:spcPts val="0"/>
              </a:spcAft>
              <a:buClr>
                <a:schemeClr val="dk1"/>
              </a:buClr>
              <a:buSzPts val="1100"/>
              <a:buFont typeface="Noto Sans Symbols"/>
              <a:buNone/>
            </a:pPr>
            <a:r>
              <a:t/>
            </a:r>
            <a:endParaRPr b="1" i="0" sz="11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Additionally, some steps taken, configurations made, or modules used in the exercises will function as designed, you will likely recognize slight differences between this environment, and the environment you are used to. Regardless of this, the core principles used here remain the same, and the learning objectives will ultimately be achieved.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cxnSp>
        <p:nvCxnSpPr>
          <p:cNvPr id="371" name="Google Shape;371;p68"/>
          <p:cNvCxnSpPr/>
          <p:nvPr/>
        </p:nvCxnSpPr>
        <p:spPr>
          <a:xfrm>
            <a:off x="533400" y="3581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Best practices – directory layout</a:t>
            </a:r>
            <a:endParaRPr/>
          </a:p>
        </p:txBody>
      </p:sp>
      <p:sp>
        <p:nvSpPr>
          <p:cNvPr id="1001" name="Google Shape;1001;p131"/>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002" name="Google Shape;1002;p13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cxnSp>
        <p:nvCxnSpPr>
          <p:cNvPr id="1008" name="Google Shape;1008;p13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009" name="Google Shape;1009;p132"/>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Inventory and Variables</a:t>
            </a:r>
            <a:endParaRPr/>
          </a:p>
        </p:txBody>
      </p:sp>
      <p:sp>
        <p:nvSpPr>
          <p:cNvPr id="1010" name="Google Shape;1010;p132"/>
          <p:cNvSpPr txBox="1"/>
          <p:nvPr/>
        </p:nvSpPr>
        <p:spPr>
          <a:xfrm>
            <a:off x="685800" y="1490151"/>
            <a:ext cx="8077200" cy="4417500"/>
          </a:xfrm>
          <a:prstGeom prst="rect">
            <a:avLst/>
          </a:prstGeom>
          <a:noFill/>
          <a:ln>
            <a:noFill/>
          </a:ln>
        </p:spPr>
        <p:txBody>
          <a:bodyPr anchorCtr="0" anchor="ctr" bIns="45700" lIns="91425" spcFirstLastPara="1" rIns="91425" wrap="square" tIns="45700">
            <a:noAutofit/>
          </a:bodyPr>
          <a:lstStyle/>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Advanced Inventory &amp; Variables (Exercise 6)</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2000">
                <a:solidFill>
                  <a:srgbClr val="3F3F3F"/>
                </a:solidFill>
                <a:latin typeface="Calibri"/>
                <a:ea typeface="Calibri"/>
                <a:cs typeface="Calibri"/>
                <a:sym typeface="Calibri"/>
              </a:rPr>
              <a:t>ps:- ansible_host is a behavioral inventory variable</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3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Playbook Templates</a:t>
            </a:r>
            <a:endParaRPr/>
          </a:p>
        </p:txBody>
      </p:sp>
      <p:cxnSp>
        <p:nvCxnSpPr>
          <p:cNvPr id="1016" name="Google Shape;1016;p13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1017" name="Google Shape;1017;p133"/>
          <p:cNvGraphicFramePr/>
          <p:nvPr/>
        </p:nvGraphicFramePr>
        <p:xfrm>
          <a:off x="914400" y="1600200"/>
          <a:ext cx="3000000" cy="3000000"/>
        </p:xfrm>
        <a:graphic>
          <a:graphicData uri="http://schemas.openxmlformats.org/drawingml/2006/table">
            <a:tbl>
              <a:tblPr>
                <a:noFill/>
                <a:tableStyleId>{A458D68F-A514-4F94-9FD8-AE796824D375}</a:tableStyleId>
              </a:tblPr>
              <a:tblGrid>
                <a:gridCol w="3784600"/>
                <a:gridCol w="3721100"/>
              </a:tblGrid>
              <a:tr h="457200">
                <a:tc gridSpan="2">
                  <a:txBody>
                    <a:bodyPr>
                      <a:noAutofit/>
                    </a:bodyPr>
                    <a:lstStyle/>
                    <a:p>
                      <a:pPr indent="0" lvl="0" marL="0" marR="0" rtl="0" algn="ctr">
                        <a:spcBef>
                          <a:spcPts val="0"/>
                        </a:spcBef>
                        <a:spcAft>
                          <a:spcPts val="0"/>
                        </a:spcAft>
                        <a:buNone/>
                      </a:pPr>
                      <a:r>
                        <a:rPr b="1" lang="en-US" sz="2800" u="none" cap="none" strike="noStrike"/>
                        <a:t>Template Options:</a:t>
                      </a:r>
                      <a:endParaRPr b="1" i="0" sz="2800" u="none" cap="none" strike="noStrike">
                        <a:solidFill>
                          <a:srgbClr val="000000"/>
                        </a:solidFill>
                        <a:latin typeface="Calibri"/>
                        <a:ea typeface="Calibri"/>
                        <a:cs typeface="Calibri"/>
                        <a:sym typeface="Calibri"/>
                      </a:endParaRPr>
                    </a:p>
                  </a:txBody>
                  <a:tcPr marT="7625" marB="0" marR="7625" marL="7625">
                    <a:solidFill>
                      <a:srgbClr val="FABF8E"/>
                    </a:solidFill>
                  </a:tcPr>
                </a:tc>
                <a:tc hMerge="1"/>
              </a:tr>
              <a:tr h="457200">
                <a:tc>
                  <a:txBody>
                    <a:bodyPr>
                      <a:noAutofit/>
                    </a:bodyPr>
                    <a:lstStyle/>
                    <a:p>
                      <a:pPr indent="0" lvl="0" marL="0" marR="0" rtl="0" algn="ctr">
                        <a:spcBef>
                          <a:spcPts val="0"/>
                        </a:spcBef>
                        <a:spcAft>
                          <a:spcPts val="0"/>
                        </a:spcAft>
                        <a:buNone/>
                      </a:pPr>
                      <a:r>
                        <a:rPr lang="en-US" sz="2800" u="none" cap="none" strike="noStrike"/>
                        <a:t>backup</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serole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dest</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setype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force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seuser</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group</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src</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914400">
                <a:tc>
                  <a:txBody>
                    <a:bodyPr>
                      <a:noAutofit/>
                    </a:bodyPr>
                    <a:lstStyle/>
                    <a:p>
                      <a:pPr indent="0" lvl="0" marL="0" marR="0" rtl="0" algn="ctr">
                        <a:spcBef>
                          <a:spcPts val="0"/>
                        </a:spcBef>
                        <a:spcAft>
                          <a:spcPts val="0"/>
                        </a:spcAft>
                        <a:buNone/>
                      </a:pPr>
                      <a:r>
                        <a:rPr lang="en-US" sz="2800" u="none" cap="none" strike="noStrike"/>
                        <a:t>mode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unsafe_writes (added in 2.2)</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owner</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validate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selevel</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1800" u="none" cap="none" strike="noStrike"/>
                        <a:t> </a:t>
                      </a:r>
                      <a:endParaRPr b="0" i="0" sz="1800" u="none" cap="none" strike="noStrike">
                        <a:solidFill>
                          <a:srgbClr val="000000"/>
                        </a:solidFill>
                        <a:latin typeface="Arial"/>
                        <a:ea typeface="Arial"/>
                        <a:cs typeface="Arial"/>
                        <a:sym typeface="Arial"/>
                      </a:endParaRPr>
                    </a:p>
                  </a:txBody>
                  <a:tcPr marT="7625" marB="0" marR="7625" marL="7625">
                    <a:solidFill>
                      <a:srgbClr val="FBD4B4"/>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Jinja2 Basics and Syntax</a:t>
            </a:r>
            <a:endParaRPr/>
          </a:p>
        </p:txBody>
      </p:sp>
      <p:sp>
        <p:nvSpPr>
          <p:cNvPr id="1023" name="Google Shape;1023;p13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also uses Jinja2 to do variable substitution in playbooks. You will notice a similar {{ variable }} syntax while writing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You can use all of the Jinja2 features in your templates, however that level of granularity on a tool which is non-specific to Ansible is outside of the depth of this course, and therefore will not be covered in great detail.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Check out the Jinja2 Template Designer Documentation at </a:t>
            </a:r>
            <a:r>
              <a:rPr b="1" i="0" lang="en-US" sz="2000" u="sng" cap="none" strike="noStrike">
                <a:solidFill>
                  <a:schemeClr val="hlink"/>
                </a:solidFill>
                <a:latin typeface="Calibri"/>
                <a:ea typeface="Calibri"/>
                <a:cs typeface="Calibri"/>
                <a:sym typeface="Calibri"/>
                <a:hlinkClick r:id="rId3"/>
              </a:rPr>
              <a:t>http://jinja.pocoo.org/docs/dev/templates/</a:t>
            </a:r>
            <a:r>
              <a:rPr b="1" i="0" lang="en-US" sz="2000" u="none" cap="none" strike="noStrike">
                <a:solidFill>
                  <a:srgbClr val="3F3F3F"/>
                </a:solidFill>
                <a:latin typeface="Calibri"/>
                <a:ea typeface="Calibri"/>
                <a:cs typeface="Calibri"/>
                <a:sym typeface="Calibri"/>
              </a:rPr>
              <a:t> for more details.</a:t>
            </a:r>
            <a:endParaRPr b="1" i="0" sz="2000" u="none" cap="none" strike="noStrike">
              <a:solidFill>
                <a:srgbClr val="3F3F3F"/>
              </a:solidFill>
              <a:latin typeface="Calibri"/>
              <a:ea typeface="Calibri"/>
              <a:cs typeface="Calibri"/>
              <a:sym typeface="Calibri"/>
            </a:endParaRPr>
          </a:p>
          <a:p>
            <a:pPr indent="0" lvl="0" marL="0" marR="0" rtl="0" algn="l">
              <a:spcBef>
                <a:spcPts val="2200"/>
              </a:spcBef>
              <a:spcAft>
                <a:spcPts val="0"/>
              </a:spcAft>
              <a:buClr>
                <a:srgbClr val="3F3F3F"/>
              </a:buClr>
              <a:buSzPts val="2000"/>
              <a:buFont typeface="Calibri"/>
              <a:buNone/>
            </a:pPr>
            <a:r>
              <a:t/>
            </a:r>
            <a:endParaRPr b="1" sz="2000">
              <a:solidFill>
                <a:srgbClr val="3F3F3F"/>
              </a:solidFill>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1024" name="Google Shape;1024;p13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Playbook Tags</a:t>
            </a:r>
            <a:endParaRPr/>
          </a:p>
        </p:txBody>
      </p:sp>
      <p:sp>
        <p:nvSpPr>
          <p:cNvPr id="1030" name="Google Shape;1030;p135"/>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To Tag, or Not To Tag?</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is a lot of healthy debate regarding the use of tags. Generally, though, industry best practices suggest to use them wisely, and not in excess.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are good for troubleshooting/debugging as they allow you to run a portion of your playbook, without having to run it in its entirety.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can be applied to playbooks, or roles.	</a:t>
            </a:r>
            <a:endParaRPr/>
          </a:p>
        </p:txBody>
      </p:sp>
      <p:cxnSp>
        <p:nvCxnSpPr>
          <p:cNvPr id="1031" name="Google Shape;1031;p13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Error and Exception Handling</a:t>
            </a:r>
            <a:endParaRPr/>
          </a:p>
        </p:txBody>
      </p:sp>
      <p:sp>
        <p:nvSpPr>
          <p:cNvPr id="1037" name="Google Shape;1037;p136"/>
          <p:cNvSpPr txBox="1"/>
          <p:nvPr>
            <p:ph idx="1" type="body"/>
          </p:nvPr>
        </p:nvSpPr>
        <p:spPr>
          <a:xfrm>
            <a:off x="1524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 some cases, you might find it necessary to have Ansible continue executing steps in a playbook after a failure occurs. </a:t>
            </a:r>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To do this create a simple task like: </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We also may need to ensure that our handlers will continue to leave our hosts in the state in which we expect them to be, even when a task fails after handlers were notified to take an action. This can be done with in the following three ways:</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 play:</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Command-line option: </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ansible.cfg: </a:t>
            </a:r>
            <a:endParaRPr/>
          </a:p>
        </p:txBody>
      </p:sp>
      <p:cxnSp>
        <p:nvCxnSpPr>
          <p:cNvPr id="1038" name="Google Shape;1038;p136"/>
          <p:cNvCxnSpPr/>
          <p:nvPr/>
        </p:nvCxnSpPr>
        <p:spPr>
          <a:xfrm>
            <a:off x="457200" y="1203960"/>
            <a:ext cx="8077200" cy="0"/>
          </a:xfrm>
          <a:prstGeom prst="straightConnector1">
            <a:avLst/>
          </a:prstGeom>
          <a:noFill/>
          <a:ln cap="flat" cmpd="sng" w="38100">
            <a:solidFill>
              <a:srgbClr val="BFBFBF"/>
            </a:solidFill>
            <a:prstDash val="solid"/>
            <a:round/>
            <a:headEnd len="sm" w="sm" type="none"/>
            <a:tailEnd len="sm" w="sm" type="none"/>
          </a:ln>
        </p:spPr>
      </p:cxnSp>
      <p:sp>
        <p:nvSpPr>
          <p:cNvPr id="1039" name="Google Shape;1039;p136"/>
          <p:cNvSpPr txBox="1"/>
          <p:nvPr/>
        </p:nvSpPr>
        <p:spPr>
          <a:xfrm>
            <a:off x="4114800" y="1905000"/>
            <a:ext cx="3984523" cy="923330"/>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name: do not see this as a failure</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command: /bin/false </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ignore_errors: yes</a:t>
            </a:r>
            <a:endParaRPr/>
          </a:p>
        </p:txBody>
      </p:sp>
      <p:sp>
        <p:nvSpPr>
          <p:cNvPr id="1040" name="Google Shape;1040;p136"/>
          <p:cNvSpPr txBox="1"/>
          <p:nvPr/>
        </p:nvSpPr>
        <p:spPr>
          <a:xfrm>
            <a:off x="1929581" y="4292080"/>
            <a:ext cx="2261419"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True</a:t>
            </a:r>
            <a:endParaRPr/>
          </a:p>
        </p:txBody>
      </p:sp>
      <p:sp>
        <p:nvSpPr>
          <p:cNvPr id="1041" name="Google Shape;1041;p136"/>
          <p:cNvSpPr txBox="1"/>
          <p:nvPr/>
        </p:nvSpPr>
        <p:spPr>
          <a:xfrm>
            <a:off x="3281516" y="4702476"/>
            <a:ext cx="1900084"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force-handlers</a:t>
            </a:r>
            <a:endParaRPr/>
          </a:p>
        </p:txBody>
      </p:sp>
      <p:sp>
        <p:nvSpPr>
          <p:cNvPr id="1042" name="Google Shape;1042;p136"/>
          <p:cNvSpPr txBox="1"/>
          <p:nvPr/>
        </p:nvSpPr>
        <p:spPr>
          <a:xfrm>
            <a:off x="2438400" y="5117560"/>
            <a:ext cx="2438400"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 True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37"/>
          <p:cNvSpPr txBox="1"/>
          <p:nvPr/>
        </p:nvSpPr>
        <p:spPr>
          <a:xfrm>
            <a:off x="533400" y="1417638"/>
            <a:ext cx="8077200" cy="3078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A task is a single line item executed by the provisioning. If we look at our example below, we see a name:, and while the name is not required, it is highly recommended. </a:t>
            </a:r>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342900" lvl="0" marL="342900" marR="0" rtl="0" algn="l">
              <a:spcBef>
                <a:spcPts val="40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a:p>
        </p:txBody>
      </p:sp>
      <p:sp>
        <p:nvSpPr>
          <p:cNvPr id="1050" name="Google Shape;1050;p13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Task Ordering: Pre and post tasks</a:t>
            </a:r>
            <a:endParaRPr/>
          </a:p>
        </p:txBody>
      </p:sp>
      <p:cxnSp>
        <p:nvCxnSpPr>
          <p:cNvPr id="1051" name="Google Shape;1051;p13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52" name="Google Shape;1052;p137"/>
          <p:cNvSpPr/>
          <p:nvPr/>
        </p:nvSpPr>
        <p:spPr>
          <a:xfrm>
            <a:off x="3276600" y="2255520"/>
            <a:ext cx="3352800" cy="6156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 name: This</a:t>
            </a:r>
            <a:r>
              <a:rPr b="0" i="0" lang="en-US" sz="2000" u="none" cap="none" strike="noStrike">
                <a:solidFill>
                  <a:srgbClr val="3A3A3A"/>
                </a:solidFill>
                <a:latin typeface="Calibri"/>
                <a:ea typeface="Calibri"/>
                <a:cs typeface="Calibri"/>
                <a:sym typeface="Calibri"/>
              </a:rPr>
              <a:t> is my task</a:t>
            </a:r>
            <a:endParaRPr sz="2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a:t>
            </a:r>
            <a:r>
              <a:rPr b="0" i="0" lang="en-US" sz="2000" u="none" cap="none" strike="noStrike">
                <a:solidFill>
                  <a:srgbClr val="3A3A3A"/>
                </a:solidFill>
                <a:latin typeface="Calibri"/>
                <a:ea typeface="Calibri"/>
                <a:cs typeface="Calibri"/>
                <a:sym typeface="Calibri"/>
              </a:rPr>
              <a:t>apt: pkg=nano state=latest</a:t>
            </a:r>
            <a:r>
              <a:rPr b="0" i="0" lang="en-US" sz="2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38"/>
          <p:cNvSpPr txBox="1"/>
          <p:nvPr/>
        </p:nvSpPr>
        <p:spPr>
          <a:xfrm>
            <a:off x="64500" y="12652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solidFill>
                  <a:schemeClr val="dk1"/>
                </a:solidFill>
              </a:rPr>
              <a:t>---</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hosts: appservers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become: yes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serial: 1</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pre_tasks: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name: Disable the backend server in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state: disabled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backend: habackend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delegate_to: "{{ item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with_items: groups.lb</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debug: msg="Deployment would be done here."</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t/>
            </a:r>
            <a:endParaRPr/>
          </a:p>
        </p:txBody>
      </p:sp>
      <p:sp>
        <p:nvSpPr>
          <p:cNvPr id="1060" name="Google Shape;1060;p138"/>
          <p:cNvSpPr txBox="1"/>
          <p:nvPr>
            <p:ph type="title"/>
          </p:nvPr>
        </p:nvSpPr>
        <p:spPr>
          <a:xfrm>
            <a:off x="457200" y="12345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 and post tasks Example</a:t>
            </a:r>
            <a:endParaRPr/>
          </a:p>
        </p:txBody>
      </p:sp>
      <p:cxnSp>
        <p:nvCxnSpPr>
          <p:cNvPr id="1061" name="Google Shape;1061;p13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62" name="Google Shape;1062;p138"/>
          <p:cNvSpPr txBox="1"/>
          <p:nvPr/>
        </p:nvSpPr>
        <p:spPr>
          <a:xfrm>
            <a:off x="4487350" y="12596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chemeClr val="dk1"/>
                </a:solidFill>
              </a:rPr>
              <a:t>  post_tasks:</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 name: Wait for backend to come back up.</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wait_for: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port: 8080</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state: started</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timeout: 60</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   - name: Enable the backend server in HAProxy.</a:t>
            </a:r>
            <a:endParaRPr b="1">
              <a:solidFill>
                <a:schemeClr val="dk1"/>
              </a:solidFill>
            </a:endParaRPr>
          </a:p>
          <a:p>
            <a:pPr indent="0" lvl="0" marL="0" rtl="0" algn="l">
              <a:spcBef>
                <a:spcPts val="0"/>
              </a:spcBef>
              <a:spcAft>
                <a:spcPts val="0"/>
              </a:spcAft>
              <a:buNone/>
            </a:pPr>
            <a:r>
              <a:rPr b="1" lang="en-US">
                <a:solidFill>
                  <a:schemeClr val="dk1"/>
                </a:solidFill>
              </a:rPr>
              <a:t>      haproxy:</a:t>
            </a:r>
            <a:endParaRPr b="1">
              <a:solidFill>
                <a:schemeClr val="dk1"/>
              </a:solidFill>
            </a:endParaRPr>
          </a:p>
          <a:p>
            <a:pPr indent="0" lvl="0" marL="0" rtl="0" algn="l">
              <a:spcBef>
                <a:spcPts val="0"/>
              </a:spcBef>
              <a:spcAft>
                <a:spcPts val="0"/>
              </a:spcAft>
              <a:buNone/>
            </a:pPr>
            <a:r>
              <a:rPr b="1" lang="en-US">
                <a:solidFill>
                  <a:schemeClr val="dk1"/>
                </a:solidFill>
              </a:rPr>
              <a:t>        state: enabled</a:t>
            </a:r>
            <a:endParaRPr b="1">
              <a:solidFill>
                <a:schemeClr val="dk1"/>
              </a:solidFill>
            </a:endParaRPr>
          </a:p>
          <a:p>
            <a:pPr indent="0" lvl="0" marL="0" rtl="0" algn="l">
              <a:spcBef>
                <a:spcPts val="0"/>
              </a:spcBef>
              <a:spcAft>
                <a:spcPts val="0"/>
              </a:spcAft>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None/>
            </a:pPr>
            <a:r>
              <a:rPr b="1" lang="en-US">
                <a:solidFill>
                  <a:schemeClr val="dk1"/>
                </a:solidFill>
              </a:rPr>
              <a:t>        backend: habackend</a:t>
            </a:r>
            <a:endParaRPr b="1">
              <a:solidFill>
                <a:schemeClr val="dk1"/>
              </a:solidFill>
            </a:endParaRPr>
          </a:p>
          <a:p>
            <a:pPr indent="0" lvl="0" marL="0" rtl="0" algn="l">
              <a:spcBef>
                <a:spcPts val="0"/>
              </a:spcBef>
              <a:spcAft>
                <a:spcPts val="0"/>
              </a:spcAft>
              <a:buNone/>
            </a:pPr>
            <a:r>
              <a:rPr b="1" lang="en-US">
                <a:solidFill>
                  <a:schemeClr val="dk1"/>
                </a:solidFill>
              </a:rPr>
              <a:t>      delegate_to: "{{ item }}"</a:t>
            </a:r>
            <a:endParaRPr b="1">
              <a:solidFill>
                <a:schemeClr val="dk1"/>
              </a:solidFill>
            </a:endParaRPr>
          </a:p>
          <a:p>
            <a:pPr indent="0" lvl="0" marL="0" rtl="0" algn="l">
              <a:spcBef>
                <a:spcPts val="0"/>
              </a:spcBef>
              <a:spcAft>
                <a:spcPts val="0"/>
              </a:spcAft>
              <a:buNone/>
            </a:pPr>
            <a:r>
              <a:rPr b="1" lang="en-US">
                <a:solidFill>
                  <a:schemeClr val="dk1"/>
                </a:solidFill>
              </a:rPr>
              <a:t>      with_items: groups.lb</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39"/>
          <p:cNvSpPr txBox="1"/>
          <p:nvPr/>
        </p:nvSpPr>
        <p:spPr>
          <a:xfrm>
            <a:off x="533400" y="1417638"/>
            <a:ext cx="8305800" cy="47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run_once and delegate_to are extremely helpful in scenarios like updating a database schema or clearing an application’s cache, where you need a particular task to only run one time, on a particular server. </a:t>
            </a:r>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example:</a:t>
            </a:r>
            <a:endParaRPr/>
          </a:p>
          <a:p>
            <a:pPr indent="0" lvl="1" marL="400050" marR="0" rtl="0" algn="l">
              <a:spcBef>
                <a:spcPts val="480"/>
              </a:spcBef>
              <a:spcAft>
                <a:spcPts val="0"/>
              </a:spcAft>
              <a:buClr>
                <a:schemeClr val="dk1"/>
              </a:buClr>
              <a:buSzPts val="2400"/>
              <a:buFont typeface="PT Sans"/>
              <a:buNone/>
            </a:pPr>
            <a:r>
              <a:t/>
            </a:r>
            <a:endParaRPr b="1" i="0" sz="2400" u="none" cap="none" strike="noStrike">
              <a:solidFill>
                <a:schemeClr val="dk1"/>
              </a:solidFill>
              <a:latin typeface="Calibri"/>
              <a:ea typeface="Calibri"/>
              <a:cs typeface="Calibri"/>
              <a:sym typeface="Calibri"/>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command: /opt/webapps/app/scripts/upgrade-database-schema</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run_once: true</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delegate_to: db1.techtown.com</a:t>
            </a:r>
            <a:endParaRPr/>
          </a:p>
        </p:txBody>
      </p:sp>
      <p:sp>
        <p:nvSpPr>
          <p:cNvPr id="1068" name="Google Shape;1068;p13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Only run once</a:t>
            </a:r>
            <a:endParaRPr/>
          </a:p>
        </p:txBody>
      </p:sp>
      <p:cxnSp>
        <p:nvCxnSpPr>
          <p:cNvPr id="1069" name="Google Shape;1069;p13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Handlers</a:t>
            </a:r>
            <a:endParaRPr/>
          </a:p>
        </p:txBody>
      </p:sp>
      <p:sp>
        <p:nvSpPr>
          <p:cNvPr id="1075" name="Google Shape;1075;p14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Handlers are one of the conditional forms that Ansible supports. </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handler is similar to a task, but it only runs if it has been notified by a task.</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will fire the notification if Ansible recognizes that the task has changed the state of the target machine.</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notifies a handler by passing the handler’s name as the argument.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076" name="Google Shape;1076;p14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9"/>
          <p:cNvSpPr txBox="1"/>
          <p:nvPr>
            <p:ph type="title"/>
          </p:nvPr>
        </p:nvSpPr>
        <p:spPr>
          <a:xfrm>
            <a:off x="171450" y="221673"/>
            <a:ext cx="89154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Exercise Resource Prerequisites: </a:t>
            </a:r>
            <a:endParaRPr/>
          </a:p>
        </p:txBody>
      </p:sp>
      <p:cxnSp>
        <p:nvCxnSpPr>
          <p:cNvPr id="377" name="Google Shape;377;p69"/>
          <p:cNvCxnSpPr/>
          <p:nvPr/>
        </p:nvCxnSpPr>
        <p:spPr>
          <a:xfrm>
            <a:off x="59055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78" name="Google Shape;378;p69"/>
          <p:cNvSpPr txBox="1"/>
          <p:nvPr/>
        </p:nvSpPr>
        <p:spPr>
          <a:xfrm>
            <a:off x="590550" y="1295400"/>
            <a:ext cx="8077200" cy="48768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the purposes of this class, in order to successfully complete the lab exercises, the only software requirement is a SSH client such as PuTTY, OR a modern web browser capable of supporting HTML5 and JavaScript. </a:t>
            </a:r>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If you do not have one of these, let your instructor know at once so a solution may be found. </a:t>
            </a:r>
            <a:endParaRPr/>
          </a:p>
        </p:txBody>
      </p:sp>
      <p:cxnSp>
        <p:nvCxnSpPr>
          <p:cNvPr id="379" name="Google Shape;379;p69"/>
          <p:cNvCxnSpPr/>
          <p:nvPr/>
        </p:nvCxnSpPr>
        <p:spPr>
          <a:xfrm>
            <a:off x="590550" y="3718367"/>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cxnSp>
        <p:nvCxnSpPr>
          <p:cNvPr id="1082" name="Google Shape;1082;p141"/>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1083" name="Google Shape;1083;p141"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1084" name="Google Shape;1084;p141"/>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PLaybooks</a:t>
            </a:r>
            <a:endParaRPr/>
          </a:p>
        </p:txBody>
      </p:sp>
      <p:sp>
        <p:nvSpPr>
          <p:cNvPr id="1085" name="Google Shape;1085;p141"/>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0" lvl="0" marL="342900" marR="0" rtl="0" algn="l">
              <a:spcBef>
                <a:spcPts val="0"/>
              </a:spcBef>
              <a:spcAft>
                <a:spcPts val="0"/>
              </a:spcAft>
              <a:buNone/>
            </a:pPr>
            <a:r>
              <a:t/>
            </a:r>
            <a:endParaRPr b="1"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Advanced Playbooks (Exercise 7)</a:t>
            </a:r>
            <a:endParaRPr b="1" i="0"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Ref:- </a:t>
            </a:r>
            <a:r>
              <a:rPr b="1" lang="en-US" sz="1100" u="sng">
                <a:solidFill>
                  <a:schemeClr val="hlink"/>
                </a:solidFill>
                <a:latin typeface="Calibri"/>
                <a:ea typeface="Calibri"/>
                <a:cs typeface="Calibri"/>
                <a:sym typeface="Calibri"/>
                <a:hlinkClick r:id="rId4"/>
              </a:rPr>
              <a:t>https://blog.confirm.ch/ansible-modules-shell-vs-command/</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Example of - </a:t>
            </a:r>
            <a:r>
              <a:rPr b="1" lang="en-US" sz="1100">
                <a:solidFill>
                  <a:srgbClr val="0000FF"/>
                </a:solidFill>
                <a:latin typeface="Calibri"/>
                <a:ea typeface="Calibri"/>
                <a:cs typeface="Calibri"/>
                <a:sym typeface="Calibri"/>
              </a:rPr>
              <a:t>vmware_guest </a:t>
            </a:r>
            <a:r>
              <a:rPr b="1" lang="en-US" sz="1100">
                <a:solidFill>
                  <a:schemeClr val="accent6"/>
                </a:solidFill>
                <a:latin typeface="Calibri"/>
                <a:ea typeface="Calibri"/>
                <a:cs typeface="Calibri"/>
                <a:sym typeface="Calibri"/>
              </a:rPr>
              <a:t>module </a:t>
            </a:r>
            <a:endParaRPr b="1" sz="1100">
              <a:solidFill>
                <a:schemeClr val="accent6"/>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Creating Your Playbook</a:t>
            </a:r>
            <a:endParaRPr/>
          </a:p>
        </p:txBody>
      </p:sp>
      <p:sp>
        <p:nvSpPr>
          <p:cNvPr id="1091" name="Google Shape;1091;p14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How are you currently planning your playbooks?</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do your current playbooks look like?</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problems do you currently have with your playbooks?</a:t>
            </a:r>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1092" name="Google Shape;1092;p14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cxnSp>
        <p:nvCxnSpPr>
          <p:cNvPr id="1097" name="Google Shape;1097;p143"/>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098" name="Google Shape;1098;p143"/>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Recap From Yesterday:</a:t>
            </a:r>
            <a:endParaRPr>
              <a:solidFill>
                <a:srgbClr val="FF0000"/>
              </a:solidFill>
            </a:endParaRPr>
          </a:p>
        </p:txBody>
      </p:sp>
      <p:sp>
        <p:nvSpPr>
          <p:cNvPr id="1099" name="Google Shape;1099;p143"/>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Config Management?</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Devops / CI - CD mean?</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Basics (Inventory, Playbook, Roles)</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Architecture</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ssh, yaml files and vagrant fundamentals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Virtualization</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Exercises on basics of Ansible modules, and setup</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hosts, tasks, roles , plays, variables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dynamic inventory, ansible-galaxy, templating, tags, </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pre/post tasks, handlers</a:t>
            </a:r>
            <a:endParaRPr b="1" sz="2400">
              <a:solidFill>
                <a:srgbClr val="E36C09"/>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cxnSp>
        <p:nvCxnSpPr>
          <p:cNvPr id="1104" name="Google Shape;1104;p144"/>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105" name="Google Shape;1105;p144"/>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Questions From Yesterday</a:t>
            </a:r>
            <a:endParaRPr>
              <a:solidFill>
                <a:srgbClr val="FF0000"/>
              </a:solidFill>
            </a:endParaRPr>
          </a:p>
        </p:txBody>
      </p:sp>
      <p:sp>
        <p:nvSpPr>
          <p:cNvPr id="1106" name="Google Shape;1106;p144"/>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verbosity option in tasks (instead of -vvv) </a:t>
            </a:r>
            <a:r>
              <a:rPr b="1" lang="en-US" sz="1800" u="sng">
                <a:solidFill>
                  <a:schemeClr val="hlink"/>
                </a:solidFill>
                <a:latin typeface="Calibri"/>
                <a:ea typeface="Calibri"/>
                <a:cs typeface="Calibri"/>
                <a:sym typeface="Calibri"/>
                <a:hlinkClick r:id="rId3"/>
              </a:rPr>
              <a:t>https://serverfault.com/questions/531891/how-do-i-enable-additional-debugging-output-from-ansible-and-vagrant</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4"/>
              </a:rPr>
              <a:t>https://stackoverflow.com/questions/40589019/ansible-verbose-output-for-modules</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have env variables passed in between different playbooks? - set_facts option</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have ansible to manage the and execute commands inside docker containers? -</a:t>
            </a:r>
            <a:r>
              <a:rPr b="1" lang="en-US" sz="1800" u="sng">
                <a:solidFill>
                  <a:schemeClr val="hlink"/>
                </a:solidFill>
                <a:latin typeface="Calibri"/>
                <a:ea typeface="Calibri"/>
                <a:cs typeface="Calibri"/>
                <a:sym typeface="Calibri"/>
                <a:hlinkClick r:id="rId5"/>
              </a:rPr>
              <a:t>https://medium.com/@cabot_solutions/ansible-and-docker-the-best-combination-for-an-efficient-software-product-management-28c86cfebe90</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6"/>
              </a:rPr>
              <a:t>https://stackoverflow.com/questions/32878795/run-command-inside-of-docker-container-using-ansible</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how does the --check option exactly run? what does it do?  </a:t>
            </a:r>
            <a:r>
              <a:rPr b="1" lang="en-US" sz="1800">
                <a:solidFill>
                  <a:srgbClr val="0000FF"/>
                </a:solidFill>
                <a:uFill>
                  <a:noFill/>
                </a:uFill>
                <a:latin typeface="Calibri"/>
                <a:ea typeface="Calibri"/>
                <a:cs typeface="Calibri"/>
                <a:sym typeface="Calibri"/>
                <a:hlinkClick r:id="rId7"/>
              </a:rPr>
              <a:t>https://docs.ansible.com/ansible/latest/user_guide/playbooks_checkmode.ht</a:t>
            </a:r>
            <a:r>
              <a:rPr b="1" lang="en-US" sz="1800">
                <a:solidFill>
                  <a:srgbClr val="0000FF"/>
                </a:solidFill>
                <a:latin typeface="Calibri"/>
                <a:ea typeface="Calibri"/>
                <a:cs typeface="Calibri"/>
                <a:sym typeface="Calibri"/>
              </a:rPr>
              <a:t>m#enabling-or-disabling-check-mode-for-tasks</a:t>
            </a:r>
            <a:r>
              <a:rPr b="1" lang="en-US" sz="1800">
                <a:solidFill>
                  <a:srgbClr val="E36C09"/>
                </a:solidFill>
                <a:latin typeface="Calibri"/>
                <a:ea typeface="Calibri"/>
                <a:cs typeface="Calibri"/>
                <a:sym typeface="Calibri"/>
              </a:rPr>
              <a:t>   (override the --check option per task)</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t/>
            </a:r>
            <a:endParaRPr b="1" sz="1800">
              <a:solidFill>
                <a:srgbClr val="E36C09"/>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45"/>
          <p:cNvSpPr txBox="1"/>
          <p:nvPr/>
        </p:nvSpPr>
        <p:spPr>
          <a:xfrm>
            <a:off x="228600" y="-150756"/>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Questions From Yesterday</a:t>
            </a:r>
            <a:endParaRPr>
              <a:solidFill>
                <a:srgbClr val="FF0000"/>
              </a:solidFill>
            </a:endParaRPr>
          </a:p>
        </p:txBody>
      </p:sp>
      <p:sp>
        <p:nvSpPr>
          <p:cNvPr id="1112" name="Google Shape;1112;p145"/>
          <p:cNvSpPr txBox="1"/>
          <p:nvPr/>
        </p:nvSpPr>
        <p:spPr>
          <a:xfrm>
            <a:off x="457200" y="614925"/>
            <a:ext cx="8305800" cy="545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800">
                <a:solidFill>
                  <a:srgbClr val="E36C09"/>
                </a:solidFill>
                <a:latin typeface="Calibri"/>
                <a:ea typeface="Calibri"/>
                <a:cs typeface="Calibri"/>
                <a:sym typeface="Calibri"/>
              </a:rPr>
              <a:t>-- what does the ok=2, changed=2 mean , even when we do --check? </a:t>
            </a:r>
            <a:r>
              <a:rPr b="1" lang="en-US" sz="1800" u="sng">
                <a:solidFill>
                  <a:schemeClr val="hlink"/>
                </a:solidFill>
                <a:latin typeface="Calibri"/>
                <a:ea typeface="Calibri"/>
                <a:cs typeface="Calibri"/>
                <a:sym typeface="Calibri"/>
                <a:hlinkClick r:id="rId3"/>
              </a:rPr>
              <a:t>https://github.com/ansible/ansible/issues/19720</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4"/>
              </a:rPr>
              <a:t>https://docs.ansible.com/ansible/2.6/user_guide/playbooks_error_handling.html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E36C09"/>
                </a:solidFill>
                <a:latin typeface="Calibri"/>
                <a:ea typeface="Calibri"/>
                <a:cs typeface="Calibri"/>
                <a:sym typeface="Calibri"/>
              </a:rPr>
              <a:t>(error handling in playbooks) , </a:t>
            </a:r>
            <a:r>
              <a:rPr b="1" lang="en-US" sz="1800" u="sng">
                <a:solidFill>
                  <a:schemeClr val="hlink"/>
                </a:solidFill>
                <a:latin typeface="Calibri"/>
                <a:ea typeface="Calibri"/>
                <a:cs typeface="Calibri"/>
                <a:sym typeface="Calibri"/>
                <a:hlinkClick r:id="rId5"/>
              </a:rPr>
              <a:t>https://blacksaildivision.com/ansible-tutorial-part-2</a:t>
            </a:r>
            <a:r>
              <a:rPr b="1" lang="en-US" sz="1800">
                <a:solidFill>
                  <a:srgbClr val="E36C09"/>
                </a:solidFill>
                <a:latin typeface="Calibri"/>
                <a:ea typeface="Calibri"/>
                <a:cs typeface="Calibri"/>
                <a:sym typeface="Calibri"/>
              </a:rPr>
              <a:t> (return codes and meaning) </a:t>
            </a:r>
            <a:r>
              <a:rPr b="1" lang="en-US" sz="1800" u="sng">
                <a:solidFill>
                  <a:schemeClr val="hlink"/>
                </a:solidFill>
                <a:latin typeface="Calibri"/>
                <a:ea typeface="Calibri"/>
                <a:cs typeface="Calibri"/>
                <a:sym typeface="Calibri"/>
                <a:hlinkClick r:id="rId6"/>
              </a:rPr>
              <a:t>https://www.unixarena.com/2018/07/ansible-command-vs-shell-vs-raw-modules.html/</a:t>
            </a:r>
            <a:r>
              <a:rPr b="1" lang="en-US" sz="1800">
                <a:solidFill>
                  <a:srgbClr val="E36C09"/>
                </a:solidFill>
                <a:latin typeface="Calibri"/>
                <a:ea typeface="Calibri"/>
                <a:cs typeface="Calibri"/>
                <a:sym typeface="Calibri"/>
              </a:rPr>
              <a:t>  (raw vs Command, vs Shell modules)</a:t>
            </a:r>
            <a:endParaRPr b="1" sz="1800">
              <a:solidFill>
                <a:srgbClr val="E36C0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E36C09"/>
                </a:solidFill>
                <a:latin typeface="Calibri"/>
                <a:ea typeface="Calibri"/>
                <a:cs typeface="Calibri"/>
                <a:sym typeface="Calibri"/>
              </a:rPr>
              <a:t>-- how to find the groups for a given host associated with in the inventory? - "</a:t>
            </a:r>
            <a:r>
              <a:rPr lang="en-US" sz="1800">
                <a:latin typeface="Calibri"/>
                <a:ea typeface="Calibri"/>
                <a:cs typeface="Calibri"/>
                <a:sym typeface="Calibri"/>
              </a:rPr>
              <a:t>ansible -i /etc/ansible/hosts localhost -m debug -a 'var=groups'</a:t>
            </a:r>
            <a:r>
              <a:rPr b="1" lang="en-US" sz="1800">
                <a:solidFill>
                  <a:srgbClr val="E36C09"/>
                </a:solidFill>
                <a:latin typeface="Calibri"/>
                <a:ea typeface="Calibri"/>
                <a:cs typeface="Calibri"/>
                <a:sym typeface="Calibri"/>
              </a:rPr>
              <a:t> " and "</a:t>
            </a:r>
            <a:r>
              <a:rPr lang="en-US" sz="1800">
                <a:latin typeface="Calibri"/>
                <a:ea typeface="Calibri"/>
                <a:cs typeface="Calibri"/>
                <a:sym typeface="Calibri"/>
              </a:rPr>
              <a:t>ansible-playbook Exercise_7_help_files/second_play_v4.yml --list-tasks</a:t>
            </a:r>
            <a:r>
              <a:rPr b="1" lang="en-US" sz="1800">
                <a:solidFill>
                  <a:srgbClr val="E36C09"/>
                </a:solidFill>
                <a:latin typeface="Calibri"/>
                <a:ea typeface="Calibri"/>
                <a:cs typeface="Calibri"/>
                <a:sym typeface="Calibri"/>
              </a:rPr>
              <a:t>" </a:t>
            </a:r>
            <a:r>
              <a:rPr lang="en-US" sz="1800">
                <a:solidFill>
                  <a:srgbClr val="E36C09"/>
                </a:solidFill>
                <a:latin typeface="Calibri"/>
                <a:ea typeface="Calibri"/>
                <a:cs typeface="Calibri"/>
                <a:sym typeface="Calibri"/>
              </a:rPr>
              <a:t>(list all tasks from a playbook)</a:t>
            </a:r>
            <a:endParaRPr sz="1800">
              <a:solidFill>
                <a:srgbClr val="E36C0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E36C09"/>
                </a:solidFill>
                <a:latin typeface="Calibri"/>
                <a:ea typeface="Calibri"/>
                <a:cs typeface="Calibri"/>
                <a:sym typeface="Calibri"/>
              </a:rPr>
              <a:t>-- handlers , when do they run? after every task calling the handler or at the end? </a:t>
            </a:r>
            <a:r>
              <a:rPr lang="en-US" sz="1800">
                <a:solidFill>
                  <a:srgbClr val="E36C09"/>
                </a:solidFill>
                <a:latin typeface="Calibri"/>
                <a:ea typeface="Calibri"/>
                <a:cs typeface="Calibri"/>
                <a:sym typeface="Calibri"/>
              </a:rPr>
              <a:t>handlers always execute at the end,</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7"/>
              </a:rPr>
              <a:t>https://serverfault.com/questions/617548/always-trigger-handler-execution-in-ansible</a:t>
            </a:r>
            <a:r>
              <a:rPr b="1" lang="en-US" sz="1800">
                <a:solidFill>
                  <a:srgbClr val="E36C09"/>
                </a:solidFill>
                <a:latin typeface="Calibri"/>
                <a:ea typeface="Calibri"/>
                <a:cs typeface="Calibri"/>
                <a:sym typeface="Calibri"/>
              </a:rPr>
              <a:t>  </a:t>
            </a:r>
            <a:r>
              <a:rPr lang="en-US" sz="1800">
                <a:solidFill>
                  <a:srgbClr val="E36C09"/>
                </a:solidFill>
                <a:latin typeface="Calibri"/>
                <a:ea typeface="Calibri"/>
                <a:cs typeface="Calibri"/>
                <a:sym typeface="Calibri"/>
              </a:rPr>
              <a:t>(force-handler option to always run handlers) -</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8"/>
              </a:rPr>
              <a:t>https://stackoverflow.com/questions/42239698/run-handlers-regardless-of-task-failure</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9"/>
              </a:rPr>
              <a:t>https://serverfault.com/questions/700492/ansible-task-does-not-trigger-handlers</a:t>
            </a:r>
            <a:r>
              <a:rPr b="1" lang="en-US" sz="1800">
                <a:solidFill>
                  <a:srgbClr val="E36C09"/>
                </a:solidFill>
                <a:latin typeface="Calibri"/>
                <a:ea typeface="Calibri"/>
                <a:cs typeface="Calibri"/>
                <a:sym typeface="Calibri"/>
              </a:rPr>
              <a:t> (use </a:t>
            </a:r>
            <a:r>
              <a:rPr lang="en-US" sz="1800">
                <a:solidFill>
                  <a:srgbClr val="E36C09"/>
                </a:solidFill>
                <a:latin typeface="Calibri"/>
                <a:ea typeface="Calibri"/>
                <a:cs typeface="Calibri"/>
                <a:sym typeface="Calibri"/>
              </a:rPr>
              <a:t>meta: flush_handlers , to trigger handlers)</a:t>
            </a:r>
            <a:endParaRPr sz="1800">
              <a:solidFill>
                <a:srgbClr val="E36C09"/>
              </a:solidFill>
              <a:latin typeface="Calibri"/>
              <a:ea typeface="Calibri"/>
              <a:cs typeface="Calibri"/>
              <a:sym typeface="Calibri"/>
            </a:endParaRPr>
          </a:p>
          <a:p>
            <a:pPr indent="0" lvl="0" marL="0" rtl="0" algn="l">
              <a:spcBef>
                <a:spcPts val="0"/>
              </a:spcBef>
              <a:spcAft>
                <a:spcPts val="0"/>
              </a:spcAft>
              <a:buNone/>
            </a:pPr>
            <a:r>
              <a:t/>
            </a:r>
            <a:endParaRPr b="1" sz="1800">
              <a:solidFill>
                <a:srgbClr val="E36C09"/>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cxnSp>
        <p:nvCxnSpPr>
          <p:cNvPr id="1117" name="Google Shape;1117;p146"/>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118" name="Google Shape;1118;p146"/>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Questions From Yesterday</a:t>
            </a:r>
            <a:endParaRPr>
              <a:solidFill>
                <a:srgbClr val="FF0000"/>
              </a:solidFill>
            </a:endParaRPr>
          </a:p>
        </p:txBody>
      </p:sp>
      <p:sp>
        <p:nvSpPr>
          <p:cNvPr id="1119" name="Google Shape;1119;p146"/>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any way to run the handler if the task fails? or will the handler run only on success with the task? - </a:t>
            </a:r>
            <a:r>
              <a:rPr lang="en-US" sz="1800">
                <a:solidFill>
                  <a:srgbClr val="E36C09"/>
                </a:solidFill>
                <a:latin typeface="Calibri"/>
                <a:ea typeface="Calibri"/>
                <a:cs typeface="Calibri"/>
                <a:sym typeface="Calibri"/>
              </a:rPr>
              <a:t>handlers don't run if the playbooks fails, we can force-handlers if we still want it to run, we can also put logic to run different handlers based on different results or return codes -</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3"/>
              </a:rPr>
              <a:t>https://docs.ansible.com/ansible/2.6/user_guide/playbooks_error_handling.html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a place where all options for hosts are defined (potential key: value pairs it can take) </a:t>
            </a:r>
            <a:r>
              <a:rPr lang="en-US" sz="1800">
                <a:solidFill>
                  <a:srgbClr val="E36C09"/>
                </a:solidFill>
                <a:latin typeface="Calibri"/>
                <a:ea typeface="Calibri"/>
                <a:cs typeface="Calibri"/>
                <a:sym typeface="Calibri"/>
              </a:rPr>
              <a:t>(for all inventory possible variables -</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4"/>
              </a:rPr>
              <a:t>https://docs.ansible.com/ansible/latest/user_guide/intro_inventory.html</a:t>
            </a:r>
            <a:r>
              <a:rPr b="1" lang="en-US" sz="1800">
                <a:solidFill>
                  <a:srgbClr val="E36C09"/>
                </a:solidFill>
                <a:latin typeface="Calibri"/>
                <a:ea typeface="Calibri"/>
                <a:cs typeface="Calibri"/>
                <a:sym typeface="Calibri"/>
              </a:rPr>
              <a:t> ) </a:t>
            </a:r>
            <a:r>
              <a:rPr lang="en-US" sz="1800">
                <a:solidFill>
                  <a:srgbClr val="E36C09"/>
                </a:solidFill>
                <a:latin typeface="Calibri"/>
                <a:ea typeface="Calibri"/>
                <a:cs typeface="Calibri"/>
                <a:sym typeface="Calibri"/>
              </a:rPr>
              <a:t>and variable-precedence - </a:t>
            </a:r>
            <a:r>
              <a:rPr b="1" lang="en-US" sz="1800" u="sng">
                <a:solidFill>
                  <a:schemeClr val="hlink"/>
                </a:solidFill>
                <a:latin typeface="Calibri"/>
                <a:ea typeface="Calibri"/>
                <a:cs typeface="Calibri"/>
                <a:sym typeface="Calibri"/>
                <a:hlinkClick r:id="rId5"/>
              </a:rPr>
              <a:t>https://docs.ansible.com/ansible/latest/user_guide/playbooks_variables.html#what-makes-a-valid-variable-name</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with_items example (for looping) </a:t>
            </a:r>
            <a:r>
              <a:rPr b="1" lang="en-US" sz="1800" u="sng">
                <a:solidFill>
                  <a:schemeClr val="hlink"/>
                </a:solidFill>
                <a:latin typeface="Calibri"/>
                <a:ea typeface="Calibri"/>
                <a:cs typeface="Calibri"/>
                <a:sym typeface="Calibri"/>
                <a:hlinkClick r:id="rId6"/>
              </a:rPr>
              <a:t>https://docs.ansible.com/ansible/2.4/playbooks_loops.html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register and delegate_to variables - </a:t>
            </a:r>
            <a:r>
              <a:rPr b="1" lang="en-US" sz="1800" u="sng">
                <a:solidFill>
                  <a:schemeClr val="hlink"/>
                </a:solidFill>
                <a:latin typeface="Calibri"/>
                <a:ea typeface="Calibri"/>
                <a:cs typeface="Calibri"/>
                <a:sym typeface="Calibri"/>
                <a:hlinkClick r:id="rId7"/>
              </a:rPr>
              <a:t>https://docs.ansible.com/ansible/2.5/user_guide/playbooks_conditionals.html#register-variables</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8"/>
              </a:rPr>
              <a:t>https://docs.ansible.com/ansible/2.6/user_guide/playbooks_delegation.html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and Git</a:t>
            </a:r>
            <a:endParaRPr/>
          </a:p>
        </p:txBody>
      </p:sp>
      <p:sp>
        <p:nvSpPr>
          <p:cNvPr id="1125" name="Google Shape;1125;p147"/>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the opportunity to use Git is present, every single artifact should be located there in proper version control.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Regardless of how amazing Ansible is at configuration management, orchestration, and automation, everything falls by the way-side if we do not use version control appropriately.</a:t>
            </a:r>
            <a:endParaRPr/>
          </a:p>
        </p:txBody>
      </p:sp>
      <p:cxnSp>
        <p:nvCxnSpPr>
          <p:cNvPr id="1126" name="Google Shape;1126;p147"/>
          <p:cNvCxnSpPr/>
          <p:nvPr/>
        </p:nvCxnSpPr>
        <p:spPr>
          <a:xfrm>
            <a:off x="65532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48"/>
          <p:cNvSpPr txBox="1"/>
          <p:nvPr>
            <p:ph type="title"/>
          </p:nvPr>
        </p:nvSpPr>
        <p:spPr>
          <a:xfrm>
            <a:off x="457200" y="1524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AWS</a:t>
            </a:r>
            <a:endParaRPr/>
          </a:p>
        </p:txBody>
      </p:sp>
      <p:cxnSp>
        <p:nvCxnSpPr>
          <p:cNvPr id="1132" name="Google Shape;1132;p14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133" name="Google Shape;1133;p148"/>
          <p:cNvSpPr txBox="1"/>
          <p:nvPr/>
        </p:nvSpPr>
        <p:spPr>
          <a:xfrm>
            <a:off x="716280" y="1051560"/>
            <a:ext cx="80772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Amazon provides three methods of accessing the AWS platform: web interface, command line interface and a REST API.</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If you don't currently have an Amazon AWS account, you should create one at https://aws.amazon.com/free/</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 large amount of support exists to aid you if you wish to learn more about how Ansible works with Amazon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4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a:t>
            </a:r>
            <a:endParaRPr/>
          </a:p>
        </p:txBody>
      </p:sp>
      <p:cxnSp>
        <p:nvCxnSpPr>
          <p:cNvPr id="1139" name="Google Shape;1139;p14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140" name="Google Shape;1140;p149"/>
          <p:cNvPicPr preferRelativeResize="0"/>
          <p:nvPr/>
        </p:nvPicPr>
        <p:blipFill rotWithShape="1">
          <a:blip r:embed="rId3">
            <a:alphaModFix/>
          </a:blip>
          <a:srcRect b="0" l="0" r="0" t="0"/>
          <a:stretch/>
        </p:blipFill>
        <p:spPr>
          <a:xfrm>
            <a:off x="1552575" y="914400"/>
            <a:ext cx="5886450" cy="525172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is Docker exactly?</a:t>
            </a:r>
            <a:endParaRPr/>
          </a:p>
        </p:txBody>
      </p:sp>
      <p:sp>
        <p:nvSpPr>
          <p:cNvPr id="1147" name="Google Shape;1147;p150"/>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The philosophy behind Docker is to be able to build, ship, and run applications anywhere.  What this translates to in real world terms is that Docker allows you to package an application with all of its dependencies into a standardized unit for distribution.</a:t>
            </a:r>
            <a:endParaRPr/>
          </a:p>
          <a:p>
            <a:pPr indent="0" lvl="0" marL="0" marR="0" rtl="0" algn="l">
              <a:spcBef>
                <a:spcPts val="22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Docker containers wrap up a piece of software in a complete filesystem that contains everything it needs to run: code, runtime, system tools, system libraries – anything you can install on a server.</a:t>
            </a:r>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148" name="Google Shape;1148;p15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First Step: Getting To Know Ansible:</a:t>
            </a:r>
            <a:endParaRPr/>
          </a:p>
        </p:txBody>
      </p:sp>
      <p:cxnSp>
        <p:nvCxnSpPr>
          <p:cNvPr id="385" name="Google Shape;385;p70"/>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86" name="Google Shape;386;p70"/>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87" name="Google Shape;387;p70"/>
          <p:cNvSpPr txBox="1"/>
          <p:nvPr/>
        </p:nvSpPr>
        <p:spPr>
          <a:xfrm>
            <a:off x="533400" y="1465645"/>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The Origin of Ansible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What </a:t>
            </a:r>
            <a:r>
              <a:rPr b="0" i="1" lang="en-US" sz="2400">
                <a:solidFill>
                  <a:schemeClr val="dk1"/>
                </a:solidFill>
                <a:latin typeface="Calibri"/>
                <a:ea typeface="Calibri"/>
                <a:cs typeface="Calibri"/>
                <a:sym typeface="Calibri"/>
              </a:rPr>
              <a:t>is</a:t>
            </a:r>
            <a:r>
              <a:rPr b="0" i="0" lang="en-US" sz="2400">
                <a:solidFill>
                  <a:schemeClr val="dk1"/>
                </a:solidFill>
                <a:latin typeface="Calibri"/>
                <a:ea typeface="Calibri"/>
                <a:cs typeface="Calibri"/>
                <a:sym typeface="Calibri"/>
              </a:rPr>
              <a:t> DevOps, and Why?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Continuous Integration/Continuous Delivery/Continuous Improvement</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Ansible’s Place in the DevOps World</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Simplified Automation With Ansible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Where is Ansible Used in the DevOps Team, and by Whom exactly?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How is Ansible Used by 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DevOps Team?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154" name="Google Shape;1154;p151"/>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155" name="Google Shape;1155;p151"/>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161" name="Google Shape;1161;p152"/>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167" name="Google Shape;1167;p153"/>
          <p:cNvGraphicFramePr/>
          <p:nvPr/>
        </p:nvGraphicFramePr>
        <p:xfrm>
          <a:off x="1524000" y="1397000"/>
          <a:ext cx="3000000" cy="3000000"/>
        </p:xfrm>
        <a:graphic>
          <a:graphicData uri="http://schemas.openxmlformats.org/drawingml/2006/table">
            <a:tbl>
              <a:tblPr bandRow="1" firstRow="1">
                <a:noFill/>
                <a:tableStyleId>{CF64E42D-206E-4A99-BC56-E2119910FF77}</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5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 Application Life Cycle</a:t>
            </a:r>
            <a:endParaRPr/>
          </a:p>
        </p:txBody>
      </p:sp>
      <p:sp>
        <p:nvSpPr>
          <p:cNvPr id="1175" name="Google Shape;1175;p154"/>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Here’s what the typical lifecycle of a Docker-based application looks like: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Create Docker images on your local machine.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Push Docker images up from your local machine to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Pull Docker images down to your remote hosts from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Start up Docker containers on the remote hosts, passing in any configuration information to the containers on startup.</a:t>
            </a:r>
            <a:endParaRPr/>
          </a:p>
          <a:p>
            <a:pPr indent="-176528" lvl="0" marL="328928" marR="0" rtl="0" algn="l">
              <a:spcBef>
                <a:spcPts val="310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176" name="Google Shape;1176;p15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5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182" name="Google Shape;1182;p155"/>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188" name="Google Shape;1188;p156"/>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189" name="Google Shape;1189;p156"/>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195" name="Google Shape;1195;p157"/>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196" name="Google Shape;1196;p157"/>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5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02" name="Google Shape;1202;p158"/>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5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08" name="Google Shape;1208;p159"/>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6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Docker</a:t>
            </a:r>
            <a:endParaRPr/>
          </a:p>
        </p:txBody>
      </p:sp>
      <p:cxnSp>
        <p:nvCxnSpPr>
          <p:cNvPr id="1215" name="Google Shape;1215;p16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216" name="Google Shape;1216;p160"/>
          <p:cNvPicPr preferRelativeResize="0"/>
          <p:nvPr>
            <p:ph idx="1" type="body"/>
          </p:nvPr>
        </p:nvPicPr>
        <p:blipFill rotWithShape="1">
          <a:blip r:embed="rId3">
            <a:alphaModFix/>
          </a:blip>
          <a:srcRect b="0" l="0" r="0" t="0"/>
          <a:stretch/>
        </p:blipFill>
        <p:spPr>
          <a:xfrm>
            <a:off x="5486400" y="2819400"/>
            <a:ext cx="3400154" cy="303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